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Montserrat Semi-Bold" panose="020B0604020202020204" charset="0"/>
      <p:regular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09DA1-3C66-4C07-AAB6-ABE4B5C1946A}" v="6" dt="2025-12-17T10:32:08.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67" autoAdjust="0"/>
  </p:normalViewPr>
  <p:slideViewPr>
    <p:cSldViewPr>
      <p:cViewPr>
        <p:scale>
          <a:sx n="60" d="100"/>
          <a:sy n="60" d="100"/>
        </p:scale>
        <p:origin x="1666" y="35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2" d="100"/>
          <a:sy n="92" d="100"/>
        </p:scale>
        <p:origin x="411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h Caborn Wengler" userId="4198b35f-a967-45f0-ac39-a671d239f238" providerId="ADAL" clId="{04D06F8E-2F16-4867-936E-52B101902EDA}"/>
    <pc:docChg chg="undo custSel modSld">
      <pc:chgData name="Joannah Caborn Wengler" userId="4198b35f-a967-45f0-ac39-a671d239f238" providerId="ADAL" clId="{04D06F8E-2F16-4867-936E-52B101902EDA}" dt="2025-12-17T10:33:17.671" v="2904" actId="14100"/>
      <pc:docMkLst>
        <pc:docMk/>
      </pc:docMkLst>
      <pc:sldChg chg="modSp mod modNotes modNotesTx">
        <pc:chgData name="Joannah Caborn Wengler" userId="4198b35f-a967-45f0-ac39-a671d239f238" providerId="ADAL" clId="{04D06F8E-2F16-4867-936E-52B101902EDA}" dt="2025-12-17T09:13:01.007" v="2466" actId="1076"/>
        <pc:sldMkLst>
          <pc:docMk/>
          <pc:sldMk cId="0" sldId="256"/>
        </pc:sldMkLst>
        <pc:spChg chg="mod">
          <ac:chgData name="Joannah Caborn Wengler" userId="4198b35f-a967-45f0-ac39-a671d239f238" providerId="ADAL" clId="{04D06F8E-2F16-4867-936E-52B101902EDA}" dt="2025-12-17T09:13:01.007" v="2466" actId="1076"/>
          <ac:spMkLst>
            <pc:docMk/>
            <pc:sldMk cId="0" sldId="256"/>
            <ac:spMk id="12" creationId="{00000000-0000-0000-0000-000000000000}"/>
          </ac:spMkLst>
        </pc:spChg>
      </pc:sldChg>
      <pc:sldChg chg="modSp mod modNotes">
        <pc:chgData name="Joannah Caborn Wengler" userId="4198b35f-a967-45f0-ac39-a671d239f238" providerId="ADAL" clId="{04D06F8E-2F16-4867-936E-52B101902EDA}" dt="2025-12-17T09:11:48.001" v="2455" actId="1036"/>
        <pc:sldMkLst>
          <pc:docMk/>
          <pc:sldMk cId="0" sldId="257"/>
        </pc:sldMkLst>
        <pc:spChg chg="mod">
          <ac:chgData name="Joannah Caborn Wengler" userId="4198b35f-a967-45f0-ac39-a671d239f238" providerId="ADAL" clId="{04D06F8E-2F16-4867-936E-52B101902EDA}" dt="2025-12-17T09:09:53.291" v="2426" actId="20577"/>
          <ac:spMkLst>
            <pc:docMk/>
            <pc:sldMk cId="0" sldId="257"/>
            <ac:spMk id="2" creationId="{00000000-0000-0000-0000-000000000000}"/>
          </ac:spMkLst>
        </pc:spChg>
        <pc:spChg chg="mod">
          <ac:chgData name="Joannah Caborn Wengler" userId="4198b35f-a967-45f0-ac39-a671d239f238" providerId="ADAL" clId="{04D06F8E-2F16-4867-936E-52B101902EDA}" dt="2025-12-17T09:11:48.001" v="2455" actId="1036"/>
          <ac:spMkLst>
            <pc:docMk/>
            <pc:sldMk cId="0" sldId="257"/>
            <ac:spMk id="33" creationId="{00000000-0000-0000-0000-000000000000}"/>
          </ac:spMkLst>
        </pc:spChg>
        <pc:spChg chg="mod">
          <ac:chgData name="Joannah Caborn Wengler" userId="4198b35f-a967-45f0-ac39-a671d239f238" providerId="ADAL" clId="{04D06F8E-2F16-4867-936E-52B101902EDA}" dt="2025-12-17T09:11:44.491" v="2454" actId="1036"/>
          <ac:spMkLst>
            <pc:docMk/>
            <pc:sldMk cId="0" sldId="257"/>
            <ac:spMk id="34" creationId="{00000000-0000-0000-0000-000000000000}"/>
          </ac:spMkLst>
        </pc:spChg>
        <pc:spChg chg="mod">
          <ac:chgData name="Joannah Caborn Wengler" userId="4198b35f-a967-45f0-ac39-a671d239f238" providerId="ADAL" clId="{04D06F8E-2F16-4867-936E-52B101902EDA}" dt="2025-12-17T09:10:52.426" v="2442" actId="1036"/>
          <ac:spMkLst>
            <pc:docMk/>
            <pc:sldMk cId="0" sldId="257"/>
            <ac:spMk id="47" creationId="{00000000-0000-0000-0000-000000000000}"/>
          </ac:spMkLst>
        </pc:spChg>
        <pc:spChg chg="mod">
          <ac:chgData name="Joannah Caborn Wengler" userId="4198b35f-a967-45f0-ac39-a671d239f238" providerId="ADAL" clId="{04D06F8E-2F16-4867-936E-52B101902EDA}" dt="2025-12-17T09:11:13.515" v="2450" actId="20577"/>
          <ac:spMkLst>
            <pc:docMk/>
            <pc:sldMk cId="0" sldId="257"/>
            <ac:spMk id="48" creationId="{00000000-0000-0000-0000-000000000000}"/>
          </ac:spMkLst>
        </pc:spChg>
      </pc:sldChg>
      <pc:sldChg chg="modSp mod">
        <pc:chgData name="Joannah Caborn Wengler" userId="4198b35f-a967-45f0-ac39-a671d239f238" providerId="ADAL" clId="{04D06F8E-2F16-4867-936E-52B101902EDA}" dt="2025-12-17T09:43:19.682" v="2541" actId="122"/>
        <pc:sldMkLst>
          <pc:docMk/>
          <pc:sldMk cId="0" sldId="258"/>
        </pc:sldMkLst>
        <pc:spChg chg="mod">
          <ac:chgData name="Joannah Caborn Wengler" userId="4198b35f-a967-45f0-ac39-a671d239f238" providerId="ADAL" clId="{04D06F8E-2F16-4867-936E-52B101902EDA}" dt="2025-12-17T09:43:19.682" v="2541" actId="122"/>
          <ac:spMkLst>
            <pc:docMk/>
            <pc:sldMk cId="0" sldId="258"/>
            <ac:spMk id="47" creationId="{00000000-0000-0000-0000-000000000000}"/>
          </ac:spMkLst>
        </pc:spChg>
        <pc:spChg chg="mod">
          <ac:chgData name="Joannah Caborn Wengler" userId="4198b35f-a967-45f0-ac39-a671d239f238" providerId="ADAL" clId="{04D06F8E-2F16-4867-936E-52B101902EDA}" dt="2025-12-17T09:41:52.183" v="2535" actId="20577"/>
          <ac:spMkLst>
            <pc:docMk/>
            <pc:sldMk cId="0" sldId="258"/>
            <ac:spMk id="50" creationId="{00000000-0000-0000-0000-000000000000}"/>
          </ac:spMkLst>
        </pc:spChg>
        <pc:spChg chg="mod">
          <ac:chgData name="Joannah Caborn Wengler" userId="4198b35f-a967-45f0-ac39-a671d239f238" providerId="ADAL" clId="{04D06F8E-2F16-4867-936E-52B101902EDA}" dt="2025-12-17T09:39:24.041" v="2518" actId="2710"/>
          <ac:spMkLst>
            <pc:docMk/>
            <pc:sldMk cId="0" sldId="258"/>
            <ac:spMk id="53" creationId="{00000000-0000-0000-0000-000000000000}"/>
          </ac:spMkLst>
        </pc:spChg>
        <pc:spChg chg="mod">
          <ac:chgData name="Joannah Caborn Wengler" userId="4198b35f-a967-45f0-ac39-a671d239f238" providerId="ADAL" clId="{04D06F8E-2F16-4867-936E-52B101902EDA}" dt="2025-12-17T09:39:46.129" v="2519" actId="2710"/>
          <ac:spMkLst>
            <pc:docMk/>
            <pc:sldMk cId="0" sldId="258"/>
            <ac:spMk id="56" creationId="{00000000-0000-0000-0000-000000000000}"/>
          </ac:spMkLst>
        </pc:spChg>
        <pc:spChg chg="mod">
          <ac:chgData name="Joannah Caborn Wengler" userId="4198b35f-a967-45f0-ac39-a671d239f238" providerId="ADAL" clId="{04D06F8E-2F16-4867-936E-52B101902EDA}" dt="2025-12-17T09:40:38.089" v="2532" actId="20577"/>
          <ac:spMkLst>
            <pc:docMk/>
            <pc:sldMk cId="0" sldId="258"/>
            <ac:spMk id="59" creationId="{00000000-0000-0000-0000-000000000000}"/>
          </ac:spMkLst>
        </pc:spChg>
        <pc:spChg chg="mod">
          <ac:chgData name="Joannah Caborn Wengler" userId="4198b35f-a967-45f0-ac39-a671d239f238" providerId="ADAL" clId="{04D06F8E-2F16-4867-936E-52B101902EDA}" dt="2025-12-17T09:41:08.585" v="2533" actId="2710"/>
          <ac:spMkLst>
            <pc:docMk/>
            <pc:sldMk cId="0" sldId="258"/>
            <ac:spMk id="62" creationId="{00000000-0000-0000-0000-000000000000}"/>
          </ac:spMkLst>
        </pc:spChg>
      </pc:sldChg>
      <pc:sldChg chg="modNotes">
        <pc:chgData name="Joannah Caborn Wengler" userId="4198b35f-a967-45f0-ac39-a671d239f238" providerId="ADAL" clId="{04D06F8E-2F16-4867-936E-52B101902EDA}" dt="2025-12-17T08:49:05.212" v="2205" actId="20577"/>
        <pc:sldMkLst>
          <pc:docMk/>
          <pc:sldMk cId="0" sldId="259"/>
        </pc:sldMkLst>
      </pc:sldChg>
      <pc:sldChg chg="modSp mod modNotes">
        <pc:chgData name="Joannah Caborn Wengler" userId="4198b35f-a967-45f0-ac39-a671d239f238" providerId="ADAL" clId="{04D06F8E-2F16-4867-936E-52B101902EDA}" dt="2025-12-17T09:53:41.265" v="2674" actId="6549"/>
        <pc:sldMkLst>
          <pc:docMk/>
          <pc:sldMk cId="0" sldId="260"/>
        </pc:sldMkLst>
        <pc:spChg chg="mod">
          <ac:chgData name="Joannah Caborn Wengler" userId="4198b35f-a967-45f0-ac39-a671d239f238" providerId="ADAL" clId="{04D06F8E-2F16-4867-936E-52B101902EDA}" dt="2025-12-17T09:46:12.984" v="2552" actId="20577"/>
          <ac:spMkLst>
            <pc:docMk/>
            <pc:sldMk cId="0" sldId="260"/>
            <ac:spMk id="21" creationId="{00000000-0000-0000-0000-000000000000}"/>
          </ac:spMkLst>
        </pc:spChg>
        <pc:spChg chg="mod">
          <ac:chgData name="Joannah Caborn Wengler" userId="4198b35f-a967-45f0-ac39-a671d239f238" providerId="ADAL" clId="{04D06F8E-2F16-4867-936E-52B101902EDA}" dt="2025-12-17T09:48:11.066" v="2566" actId="20577"/>
          <ac:spMkLst>
            <pc:docMk/>
            <pc:sldMk cId="0" sldId="260"/>
            <ac:spMk id="25" creationId="{00000000-0000-0000-0000-000000000000}"/>
          </ac:spMkLst>
        </pc:spChg>
        <pc:spChg chg="mod">
          <ac:chgData name="Joannah Caborn Wengler" userId="4198b35f-a967-45f0-ac39-a671d239f238" providerId="ADAL" clId="{04D06F8E-2F16-4867-936E-52B101902EDA}" dt="2025-12-17T09:48:29.164" v="2578" actId="20577"/>
          <ac:spMkLst>
            <pc:docMk/>
            <pc:sldMk cId="0" sldId="260"/>
            <ac:spMk id="28" creationId="{00000000-0000-0000-0000-000000000000}"/>
          </ac:spMkLst>
        </pc:spChg>
        <pc:spChg chg="mod">
          <ac:chgData name="Joannah Caborn Wengler" userId="4198b35f-a967-45f0-ac39-a671d239f238" providerId="ADAL" clId="{04D06F8E-2F16-4867-936E-52B101902EDA}" dt="2025-12-17T09:53:41.265" v="2674" actId="6549"/>
          <ac:spMkLst>
            <pc:docMk/>
            <pc:sldMk cId="0" sldId="260"/>
            <ac:spMk id="34" creationId="{00000000-0000-0000-0000-000000000000}"/>
          </ac:spMkLst>
        </pc:spChg>
      </pc:sldChg>
      <pc:sldChg chg="modSp mod modNotes">
        <pc:chgData name="Joannah Caborn Wengler" userId="4198b35f-a967-45f0-ac39-a671d239f238" providerId="ADAL" clId="{04D06F8E-2F16-4867-936E-52B101902EDA}" dt="2025-12-17T10:28:00.825" v="2841" actId="14100"/>
        <pc:sldMkLst>
          <pc:docMk/>
          <pc:sldMk cId="0" sldId="261"/>
        </pc:sldMkLst>
        <pc:spChg chg="mod">
          <ac:chgData name="Joannah Caborn Wengler" userId="4198b35f-a967-45f0-ac39-a671d239f238" providerId="ADAL" clId="{04D06F8E-2F16-4867-936E-52B101902EDA}" dt="2025-12-17T10:12:14.491" v="2693" actId="2710"/>
          <ac:spMkLst>
            <pc:docMk/>
            <pc:sldMk cId="0" sldId="261"/>
            <ac:spMk id="36" creationId="{00000000-0000-0000-0000-000000000000}"/>
          </ac:spMkLst>
        </pc:spChg>
        <pc:spChg chg="mod">
          <ac:chgData name="Joannah Caborn Wengler" userId="4198b35f-a967-45f0-ac39-a671d239f238" providerId="ADAL" clId="{04D06F8E-2F16-4867-936E-52B101902EDA}" dt="2025-12-17T09:55:03.616" v="2688" actId="6549"/>
          <ac:spMkLst>
            <pc:docMk/>
            <pc:sldMk cId="0" sldId="261"/>
            <ac:spMk id="39" creationId="{00000000-0000-0000-0000-000000000000}"/>
          </ac:spMkLst>
        </pc:spChg>
        <pc:spChg chg="mod">
          <ac:chgData name="Joannah Caborn Wengler" userId="4198b35f-a967-45f0-ac39-a671d239f238" providerId="ADAL" clId="{04D06F8E-2F16-4867-936E-52B101902EDA}" dt="2025-12-17T10:12:28.038" v="2696" actId="1036"/>
          <ac:spMkLst>
            <pc:docMk/>
            <pc:sldMk cId="0" sldId="261"/>
            <ac:spMk id="42" creationId="{00000000-0000-0000-0000-000000000000}"/>
          </ac:spMkLst>
        </pc:spChg>
        <pc:spChg chg="mod">
          <ac:chgData name="Joannah Caborn Wengler" userId="4198b35f-a967-45f0-ac39-a671d239f238" providerId="ADAL" clId="{04D06F8E-2F16-4867-936E-52B101902EDA}" dt="2025-12-17T10:16:54.331" v="2730" actId="20577"/>
          <ac:spMkLst>
            <pc:docMk/>
            <pc:sldMk cId="0" sldId="261"/>
            <ac:spMk id="44" creationId="{00000000-0000-0000-0000-000000000000}"/>
          </ac:spMkLst>
        </pc:spChg>
        <pc:spChg chg="mod">
          <ac:chgData name="Joannah Caborn Wengler" userId="4198b35f-a967-45f0-ac39-a671d239f238" providerId="ADAL" clId="{04D06F8E-2F16-4867-936E-52B101902EDA}" dt="2025-12-17T10:26:12.962" v="2812" actId="20577"/>
          <ac:spMkLst>
            <pc:docMk/>
            <pc:sldMk cId="0" sldId="261"/>
            <ac:spMk id="45" creationId="{00000000-0000-0000-0000-000000000000}"/>
          </ac:spMkLst>
        </pc:spChg>
        <pc:spChg chg="mod">
          <ac:chgData name="Joannah Caborn Wengler" userId="4198b35f-a967-45f0-ac39-a671d239f238" providerId="ADAL" clId="{04D06F8E-2F16-4867-936E-52B101902EDA}" dt="2025-12-17T10:13:26.282" v="2707" actId="6549"/>
          <ac:spMkLst>
            <pc:docMk/>
            <pc:sldMk cId="0" sldId="261"/>
            <ac:spMk id="47" creationId="{00000000-0000-0000-0000-000000000000}"/>
          </ac:spMkLst>
        </pc:spChg>
        <pc:spChg chg="mod">
          <ac:chgData name="Joannah Caborn Wengler" userId="4198b35f-a967-45f0-ac39-a671d239f238" providerId="ADAL" clId="{04D06F8E-2F16-4867-936E-52B101902EDA}" dt="2025-12-17T10:13:32.490" v="2710" actId="1035"/>
          <ac:spMkLst>
            <pc:docMk/>
            <pc:sldMk cId="0" sldId="261"/>
            <ac:spMk id="48" creationId="{00000000-0000-0000-0000-000000000000}"/>
          </ac:spMkLst>
        </pc:spChg>
        <pc:spChg chg="mod">
          <ac:chgData name="Joannah Caborn Wengler" userId="4198b35f-a967-45f0-ac39-a671d239f238" providerId="ADAL" clId="{04D06F8E-2F16-4867-936E-52B101902EDA}" dt="2025-12-17T10:28:00.825" v="2841" actId="14100"/>
          <ac:spMkLst>
            <pc:docMk/>
            <pc:sldMk cId="0" sldId="261"/>
            <ac:spMk id="51" creationId="{00000000-0000-0000-0000-000000000000}"/>
          </ac:spMkLst>
        </pc:spChg>
        <pc:spChg chg="mod">
          <ac:chgData name="Joannah Caborn Wengler" userId="4198b35f-a967-45f0-ac39-a671d239f238" providerId="ADAL" clId="{04D06F8E-2F16-4867-936E-52B101902EDA}" dt="2025-12-17T10:22:14.622" v="2802" actId="1076"/>
          <ac:spMkLst>
            <pc:docMk/>
            <pc:sldMk cId="0" sldId="261"/>
            <ac:spMk id="52" creationId="{00000000-0000-0000-0000-000000000000}"/>
          </ac:spMkLst>
        </pc:spChg>
      </pc:sldChg>
      <pc:sldChg chg="modSp mod modNotes">
        <pc:chgData name="Joannah Caborn Wengler" userId="4198b35f-a967-45f0-ac39-a671d239f238" providerId="ADAL" clId="{04D06F8E-2F16-4867-936E-52B101902EDA}" dt="2025-12-17T10:33:17.671" v="2904" actId="14100"/>
        <pc:sldMkLst>
          <pc:docMk/>
          <pc:sldMk cId="0" sldId="262"/>
        </pc:sldMkLst>
        <pc:spChg chg="mod">
          <ac:chgData name="Joannah Caborn Wengler" userId="4198b35f-a967-45f0-ac39-a671d239f238" providerId="ADAL" clId="{04D06F8E-2F16-4867-936E-52B101902EDA}" dt="2025-12-17T10:29:42.712" v="2866" actId="6549"/>
          <ac:spMkLst>
            <pc:docMk/>
            <pc:sldMk cId="0" sldId="262"/>
            <ac:spMk id="20" creationId="{00000000-0000-0000-0000-000000000000}"/>
          </ac:spMkLst>
        </pc:spChg>
        <pc:spChg chg="mod">
          <ac:chgData name="Joannah Caborn Wengler" userId="4198b35f-a967-45f0-ac39-a671d239f238" providerId="ADAL" clId="{04D06F8E-2F16-4867-936E-52B101902EDA}" dt="2025-12-17T10:28:45.335" v="2851" actId="20577"/>
          <ac:spMkLst>
            <pc:docMk/>
            <pc:sldMk cId="0" sldId="262"/>
            <ac:spMk id="22" creationId="{00000000-0000-0000-0000-000000000000}"/>
          </ac:spMkLst>
        </pc:spChg>
        <pc:spChg chg="mod">
          <ac:chgData name="Joannah Caborn Wengler" userId="4198b35f-a967-45f0-ac39-a671d239f238" providerId="ADAL" clId="{04D06F8E-2F16-4867-936E-52B101902EDA}" dt="2025-12-17T10:30:26.003" v="2880" actId="20577"/>
          <ac:spMkLst>
            <pc:docMk/>
            <pc:sldMk cId="0" sldId="262"/>
            <ac:spMk id="24" creationId="{00000000-0000-0000-0000-000000000000}"/>
          </ac:spMkLst>
        </pc:spChg>
        <pc:spChg chg="mod">
          <ac:chgData name="Joannah Caborn Wengler" userId="4198b35f-a967-45f0-ac39-a671d239f238" providerId="ADAL" clId="{04D06F8E-2F16-4867-936E-52B101902EDA}" dt="2025-12-17T10:33:17.671" v="2904" actId="14100"/>
          <ac:spMkLst>
            <pc:docMk/>
            <pc:sldMk cId="0" sldId="262"/>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B42F0-2CEE-411A-8E65-08B749BC635C}" type="datetimeFigureOut">
              <a:rPr lang="en-CH" smtClean="0"/>
              <a:t>17.12.2025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3E0FC-3C93-433C-B789-397727040CE2}" type="slidenum">
              <a:rPr lang="en-CH" smtClean="0"/>
              <a:t>‹#›</a:t>
            </a:fld>
            <a:endParaRPr lang="en-CH"/>
          </a:p>
        </p:txBody>
      </p:sp>
    </p:spTree>
    <p:extLst>
      <p:ext uri="{BB962C8B-B14F-4D97-AF65-F5344CB8AC3E}">
        <p14:creationId xmlns:p14="http://schemas.microsoft.com/office/powerpoint/2010/main" val="95216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pa.org/about/strategic-priorit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whpa.org/news-resources/statements/press-release-whpa-leaders-attending-4th-un-hlm-ncds" TargetMode="External"/><Relationship Id="rId3" Type="http://schemas.openxmlformats.org/officeDocument/2006/relationships/hyperlink" Target="https://www.whpa.org/news-resources/news/20250325-whpa-demands-action-clean-air-all" TargetMode="External"/><Relationship Id="rId7" Type="http://schemas.openxmlformats.org/officeDocument/2006/relationships/hyperlink" Target="https://www.whpa.org/news-resources/news/20251015-bridging-global-health-agendas-ncds-amr-and-interprofessional" TargetMode="External"/><Relationship Id="rId12" Type="http://schemas.openxmlformats.org/officeDocument/2006/relationships/hyperlink" Target="https://www.whpa.org/news-resources/what-covid-19-pandemic-has-exposed-findings-five-global-health-workforce-profession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whpa.org/news-resources/news/20250528-whpa-champions-health-workforce-pivotal-world-health-assembly" TargetMode="External"/><Relationship Id="rId11" Type="http://schemas.openxmlformats.org/officeDocument/2006/relationships/hyperlink" Target="https://www.whpa.org/news-resources/statements/whpa-statement-interprofessional-collaborative-practice" TargetMode="External"/><Relationship Id="rId5" Type="http://schemas.openxmlformats.org/officeDocument/2006/relationships/hyperlink" Target="https://www.whpa.org/news-resources/interventions" TargetMode="External"/><Relationship Id="rId10" Type="http://schemas.openxmlformats.org/officeDocument/2006/relationships/hyperlink" Target="https://www.whpa.org/news-resources/news/20231118-what-can-you-do-reduce-amr" TargetMode="External"/><Relationship Id="rId4" Type="http://schemas.openxmlformats.org/officeDocument/2006/relationships/hyperlink" Target="https://www.whpa.org/news-resources/news/20250403-health-workforce-shortages-endanger-patient-safety" TargetMode="External"/><Relationship Id="rId9" Type="http://schemas.openxmlformats.org/officeDocument/2006/relationships/hyperlink" Target="https://www.whpa.org/news-resources/news/20230407-whpa-speaks-post-pandemic-protections-fifth-global-forum-huma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hpa.org/news-resources/news/20250325-whpa-demands-action-clean-air-all" TargetMode="External"/><Relationship Id="rId3" Type="http://schemas.openxmlformats.org/officeDocument/2006/relationships/hyperlink" Target="https://www.whpa.org/news-resources/news/20250519-wha78-side-event-rising-challenges-diminishing-resources-investing" TargetMode="External"/><Relationship Id="rId7" Type="http://schemas.openxmlformats.org/officeDocument/2006/relationships/hyperlink" Target="https://www.whpa.org/eb156-constituency-statement-climate-change-and-health-agenda-item-2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whpa.org/eb156-constituency-statement-health-and-care-workforce-agenda-item-12" TargetMode="External"/><Relationship Id="rId5" Type="http://schemas.openxmlformats.org/officeDocument/2006/relationships/hyperlink" Target="https://www.whpa.org/news-resources/news/20221108-memorandum-understanding-signed-who" TargetMode="External"/><Relationship Id="rId4" Type="http://schemas.openxmlformats.org/officeDocument/2006/relationships/hyperlink" Target="https://www.whpa.org/news-resources/news/20240529-wha77-side-event-ncds-and-workforce-dynamics-empowering-tomorrow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8525"/>
            <a:ext cx="5486400" cy="3086100"/>
          </a:xfrm>
        </p:spPr>
      </p:sp>
      <p:sp>
        <p:nvSpPr>
          <p:cNvPr id="3" name="Notes Placeholder 2"/>
          <p:cNvSpPr>
            <a:spLocks noGrp="1"/>
          </p:cNvSpPr>
          <p:nvPr>
            <p:ph type="body" idx="1"/>
          </p:nvPr>
        </p:nvSpPr>
        <p:spPr>
          <a:xfrm>
            <a:off x="685800" y="3886200"/>
            <a:ext cx="5486400" cy="5105400"/>
          </a:xfrm>
        </p:spPr>
        <p:txBody>
          <a:bodyPr/>
          <a:lstStyle/>
          <a:p>
            <a:endParaRPr lang="en-US" dirty="0"/>
          </a:p>
          <a:p>
            <a:r>
              <a:rPr lang="en-CH" dirty="0" err="1"/>
              <a:t>L'Alliance</a:t>
            </a:r>
            <a:r>
              <a:rPr lang="en-CH" dirty="0"/>
              <a:t> mondiale des professions de santé </a:t>
            </a:r>
            <a:r>
              <a:rPr lang="en-US" dirty="0"/>
              <a:t>(AMPS) </a:t>
            </a:r>
            <a:r>
              <a:rPr lang="en-CH" dirty="0"/>
              <a:t>est une alliance </a:t>
            </a:r>
            <a:r>
              <a:rPr lang="en-US" dirty="0" err="1"/>
              <a:t>réunissant</a:t>
            </a:r>
            <a:r>
              <a:rPr lang="en-US" dirty="0"/>
              <a:t> les </a:t>
            </a:r>
            <a:r>
              <a:rPr lang="en-CH" dirty="0" err="1"/>
              <a:t>organis</a:t>
            </a:r>
            <a:r>
              <a:rPr lang="en-US" dirty="0" err="1"/>
              <a:t>ations</a:t>
            </a:r>
            <a:r>
              <a:rPr lang="en-CH" dirty="0"/>
              <a:t> </a:t>
            </a:r>
            <a:r>
              <a:rPr lang="en-CH" dirty="0" err="1"/>
              <a:t>mondi</a:t>
            </a:r>
            <a:r>
              <a:rPr lang="en-US" dirty="0"/>
              <a:t>ales </a:t>
            </a:r>
            <a:r>
              <a:rPr lang="en-CH" dirty="0" err="1"/>
              <a:t>représentant</a:t>
            </a:r>
            <a:r>
              <a:rPr lang="en-CH" dirty="0"/>
              <a:t> les cinq principales professions de santé : </a:t>
            </a:r>
          </a:p>
          <a:p>
            <a:endParaRPr lang="en-CH" dirty="0"/>
          </a:p>
          <a:p>
            <a:pPr marL="171450" indent="-171450">
              <a:buFont typeface="Arial" panose="020B0604020202020204" pitchFamily="34" charset="0"/>
              <a:buChar char="•"/>
            </a:pPr>
            <a:r>
              <a:rPr lang="en-CH" dirty="0" err="1"/>
              <a:t>Soins infirmiers</a:t>
            </a:r>
            <a:endParaRPr lang="en-CH" dirty="0"/>
          </a:p>
          <a:p>
            <a:pPr marL="171450" indent="-171450">
              <a:buFont typeface="Arial" panose="020B0604020202020204" pitchFamily="34" charset="0"/>
              <a:buChar char="•"/>
            </a:pPr>
            <a:r>
              <a:rPr lang="en-CH" dirty="0" err="1"/>
              <a:t>Médecine</a:t>
            </a:r>
            <a:endParaRPr lang="en-CH" dirty="0"/>
          </a:p>
          <a:p>
            <a:pPr marL="171450" indent="-171450">
              <a:buFont typeface="Arial" panose="020B0604020202020204" pitchFamily="34" charset="0"/>
              <a:buChar char="•"/>
            </a:pPr>
            <a:r>
              <a:rPr lang="en-CH" dirty="0"/>
              <a:t>Pharmacie</a:t>
            </a:r>
          </a:p>
          <a:p>
            <a:pPr marL="171450" indent="-171450">
              <a:buFont typeface="Arial" panose="020B0604020202020204" pitchFamily="34" charset="0"/>
              <a:buChar char="•"/>
            </a:pPr>
            <a:r>
              <a:rPr lang="en-CH" dirty="0"/>
              <a:t>Dentisterie et</a:t>
            </a:r>
          </a:p>
          <a:p>
            <a:pPr marL="171450" indent="-171450">
              <a:buFont typeface="Arial" panose="020B0604020202020204" pitchFamily="34" charset="0"/>
              <a:buChar char="•"/>
            </a:pPr>
            <a:r>
              <a:rPr lang="en-CH" dirty="0"/>
              <a:t>Physiothérapie</a:t>
            </a:r>
          </a:p>
          <a:p>
            <a:endParaRPr lang="en-CH" dirty="0"/>
          </a:p>
          <a:p>
            <a:r>
              <a:rPr lang="en-CH" i="1" dirty="0"/>
              <a:t>(lorsque vous </a:t>
            </a:r>
            <a:r>
              <a:rPr lang="en-CH" i="1" dirty="0" err="1"/>
              <a:t>vous</a:t>
            </a:r>
            <a:r>
              <a:rPr lang="en-CH" i="1" dirty="0"/>
              <a:t> </a:t>
            </a:r>
            <a:r>
              <a:rPr lang="en-US" i="1" dirty="0" err="1"/>
              <a:t>addressez</a:t>
            </a:r>
            <a:r>
              <a:rPr lang="en-CH" i="1" dirty="0"/>
              <a:t> aux sages-femmes, </a:t>
            </a:r>
            <a:r>
              <a:rPr lang="en-US" i="1" dirty="0"/>
              <a:t>il est preferable de dire</a:t>
            </a:r>
            <a:r>
              <a:rPr lang="en-CH" i="1" dirty="0"/>
              <a:t> « cinq des principales professions de santé », car en termes de taille, elles pourraient également figurer dans la liste)</a:t>
            </a:r>
          </a:p>
          <a:p>
            <a:endParaRPr lang="en-CH" dirty="0"/>
          </a:p>
          <a:p>
            <a:r>
              <a:rPr lang="en-US" dirty="0"/>
              <a:t>L’AMPS </a:t>
            </a:r>
            <a:r>
              <a:rPr lang="en-CH" dirty="0"/>
              <a:t>est la seule alliance qui représente </a:t>
            </a:r>
            <a:r>
              <a:rPr lang="en-US" dirty="0"/>
              <a:t>les principales professions de santé </a:t>
            </a:r>
            <a:r>
              <a:rPr lang="en-CH" dirty="0"/>
              <a:t>à l'échelle mondiale.</a:t>
            </a:r>
          </a:p>
          <a:p>
            <a:endParaRPr lang="en-CH" dirty="0"/>
          </a:p>
          <a:p>
            <a:r>
              <a:rPr lang="en-CH" dirty="0"/>
              <a:t>Elle </a:t>
            </a:r>
            <a:r>
              <a:rPr lang="en-US" dirty="0"/>
              <a:t>a été fondée en 1999 par trois professions (ICN, FIP, WMA) qui cherchaient à maximiser leur impact sur la scène mondiale en s'unissant et en démontrant leur collaboration interprofessionnelle. </a:t>
            </a:r>
            <a:endParaRPr lang="en-CH" dirty="0"/>
          </a:p>
          <a:p>
            <a:r>
              <a:rPr lang="en-US" dirty="0"/>
              <a:t>Vingt-cinq ans et deux membres supplémentaires (FDI, World Physio) plus tard, </a:t>
            </a:r>
            <a:r>
              <a:rPr lang="en-US" dirty="0" err="1"/>
              <a:t>l’AMPS</a:t>
            </a:r>
            <a:r>
              <a:rPr lang="en-US" dirty="0"/>
              <a:t> </a:t>
            </a:r>
            <a:r>
              <a:rPr lang="en-US" dirty="0" err="1"/>
              <a:t>représente</a:t>
            </a:r>
            <a:r>
              <a:rPr lang="en-US" dirty="0"/>
              <a:t> aujourd'hui</a:t>
            </a:r>
            <a:r>
              <a:rPr lang="en-CH" dirty="0"/>
              <a:t> 47 </a:t>
            </a:r>
            <a:r>
              <a:rPr lang="en-US" dirty="0"/>
              <a:t>millions de professionnels de la santé et </a:t>
            </a:r>
            <a:r>
              <a:rPr lang="fr-FR" dirty="0"/>
              <a:t>mène une action forte en matière de plaidoyer et de communication sur des enjeux d’intérêt commun</a:t>
            </a:r>
            <a:r>
              <a:rPr lang="en-US" dirty="0"/>
              <a:t>. </a:t>
            </a:r>
            <a:endParaRPr lang="en-CH" dirty="0"/>
          </a:p>
          <a:p>
            <a:r>
              <a:rPr lang="en-US" dirty="0"/>
              <a:t>Elle </a:t>
            </a:r>
            <a:r>
              <a:rPr lang="en-US" dirty="0" err="1"/>
              <a:t>œuvre</a:t>
            </a:r>
            <a:r>
              <a:rPr lang="en-US" dirty="0"/>
              <a:t> pour l'amélioration de la santé mondiale et de la qualité des soins aux patients et facilite la collaboration entre les professions de santé et les principales parties prenantes.</a:t>
            </a:r>
          </a:p>
          <a:p>
            <a:endParaRPr lang="en-CH" dirty="0"/>
          </a:p>
          <a:p>
            <a:endParaRPr lang="en-CH" dirty="0"/>
          </a:p>
          <a:p>
            <a:endParaRPr lang="en-CH" dirty="0"/>
          </a:p>
        </p:txBody>
      </p:sp>
      <p:sp>
        <p:nvSpPr>
          <p:cNvPr id="4" name="Slide Number Placeholder 3"/>
          <p:cNvSpPr>
            <a:spLocks noGrp="1"/>
          </p:cNvSpPr>
          <p:nvPr>
            <p:ph type="sldNum" sz="quarter" idx="5"/>
          </p:nvPr>
        </p:nvSpPr>
        <p:spPr>
          <a:xfrm>
            <a:off x="6172199" y="8685213"/>
            <a:ext cx="684213" cy="458787"/>
          </a:xfrm>
        </p:spPr>
        <p:txBody>
          <a:bodyPr/>
          <a:lstStyle/>
          <a:p>
            <a:fld id="{E373E0FC-3C93-433C-B789-397727040CE2}" type="slidenum">
              <a:rPr lang="en-CH" smtClean="0"/>
              <a:t>1</a:t>
            </a:fld>
            <a:endParaRPr lang="en-CH" dirty="0"/>
          </a:p>
        </p:txBody>
      </p:sp>
    </p:spTree>
    <p:extLst>
      <p:ext uri="{BB962C8B-B14F-4D97-AF65-F5344CB8AC3E}">
        <p14:creationId xmlns:p14="http://schemas.microsoft.com/office/powerpoint/2010/main" val="229435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048250"/>
          </a:xfrm>
        </p:spPr>
        <p:txBody>
          <a:bodyPr/>
          <a:lstStyle/>
          <a:p>
            <a:r>
              <a:rPr lang="en-US" i="1" dirty="0"/>
              <a:t>C</a:t>
            </a:r>
            <a:r>
              <a:rPr lang="en-CH" i="1" dirty="0"/>
              <a:t>es chiffres </a:t>
            </a:r>
            <a:r>
              <a:rPr lang="en-US" i="1" dirty="0" err="1"/>
              <a:t>illustrent</a:t>
            </a:r>
            <a:r>
              <a:rPr lang="en-CH" i="1" dirty="0"/>
              <a:t> la portée mondiale de </a:t>
            </a:r>
            <a:r>
              <a:rPr lang="en-US" i="1" dirty="0" err="1"/>
              <a:t>l’AMPS</a:t>
            </a:r>
            <a:r>
              <a:rPr lang="en-CH" i="1" dirty="0"/>
              <a:t>.</a:t>
            </a:r>
          </a:p>
          <a:p>
            <a:r>
              <a:rPr lang="en-CH" i="1" dirty="0"/>
              <a:t>À droite figurent nos objectifs stratégiques, définis dans la stratégie 2024-2027 de </a:t>
            </a:r>
            <a:r>
              <a:rPr lang="en-US" i="1" dirty="0" err="1"/>
              <a:t>l’alliance</a:t>
            </a:r>
            <a:r>
              <a:rPr lang="en-CH" i="1" dirty="0"/>
              <a:t>.</a:t>
            </a:r>
          </a:p>
          <a:p>
            <a:r>
              <a:rPr lang="en-GB" i="1" dirty="0">
                <a:hlinkClick r:id="rId3">
                  <a:extLst>
                    <a:ext uri="{A12FA001-AC4F-418D-AE19-62706E023703}">
                      <ahyp:hlinkClr xmlns:ahyp="http://schemas.microsoft.com/office/drawing/2018/hyperlinkcolor" val="tx"/>
                    </a:ext>
                  </a:extLst>
                </a:hlinkClick>
              </a:rPr>
              <a:t>https://www.whpa.org/about/strategic-priorities</a:t>
            </a:r>
            <a:endParaRPr lang="en-CH" i="1" dirty="0"/>
          </a:p>
          <a:p>
            <a:endParaRPr lang="en-CH" i="1" dirty="0"/>
          </a:p>
          <a:p>
            <a:r>
              <a:rPr lang="en-US" dirty="0"/>
              <a:t>L’AMPS est la seule alliance qui rassemble les connaissances et l'expérience des principales professions de santé dans plus de</a:t>
            </a:r>
            <a:r>
              <a:rPr lang="en-CH" dirty="0"/>
              <a:t> 179 </a:t>
            </a:r>
            <a:r>
              <a:rPr lang="en-US" dirty="0"/>
              <a:t>pays </a:t>
            </a:r>
            <a:r>
              <a:rPr lang="en-CH" dirty="0"/>
              <a:t>et territoires</a:t>
            </a:r>
            <a:endParaRPr lang="en-US" dirty="0"/>
          </a:p>
          <a:p>
            <a:endParaRPr lang="en-CH" dirty="0"/>
          </a:p>
          <a:p>
            <a:r>
              <a:rPr lang="en-US" dirty="0"/>
              <a:t>Ensemble, les organisations mondiales membres de </a:t>
            </a:r>
            <a:r>
              <a:rPr lang="en-US" dirty="0" err="1"/>
              <a:t>l’AMPS</a:t>
            </a:r>
            <a:r>
              <a:rPr lang="en-US" dirty="0"/>
              <a:t> </a:t>
            </a:r>
            <a:r>
              <a:rPr lang="en-US" dirty="0" err="1"/>
              <a:t>regroupent</a:t>
            </a:r>
            <a:r>
              <a:rPr lang="en-CH" dirty="0"/>
              <a:t> 735 </a:t>
            </a:r>
            <a:r>
              <a:rPr lang="en-US" dirty="0"/>
              <a:t>organisations nationales, ce qui fait de nous le principal point </a:t>
            </a:r>
            <a:r>
              <a:rPr lang="en-US" dirty="0" err="1"/>
              <a:t>d'accès</a:t>
            </a:r>
            <a:r>
              <a:rPr lang="en-US" dirty="0"/>
              <a:t> Mondial aux professionnels de santé dans </a:t>
            </a:r>
            <a:r>
              <a:rPr lang="en-US" dirty="0" err="1"/>
              <a:t>ces</a:t>
            </a:r>
            <a:r>
              <a:rPr lang="en-US" dirty="0"/>
              <a:t> cinq disciplines.</a:t>
            </a:r>
            <a:endParaRPr lang="en-CH" dirty="0"/>
          </a:p>
          <a:p>
            <a:endParaRPr lang="en-US" dirty="0"/>
          </a:p>
          <a:p>
            <a:r>
              <a:rPr lang="en-US" dirty="0"/>
              <a:t>Nous </a:t>
            </a:r>
            <a:r>
              <a:rPr lang="en-US" dirty="0" err="1"/>
              <a:t>travaillons</a:t>
            </a:r>
            <a:r>
              <a:rPr lang="en-US" dirty="0"/>
              <a:t> </a:t>
            </a:r>
            <a:r>
              <a:rPr lang="en-US" dirty="0" err="1"/>
              <a:t>afin</a:t>
            </a:r>
            <a:r>
              <a:rPr lang="en-US" dirty="0"/>
              <a:t> de </a:t>
            </a:r>
            <a:r>
              <a:rPr lang="en-US" dirty="0" err="1"/>
              <a:t>faciliter</a:t>
            </a:r>
            <a:r>
              <a:rPr lang="en-US" dirty="0"/>
              <a:t> la collaboration entre les professions de santé et les principaux acteurs tels que les gouvernements et les organisations internationales, y compris l'Organisation mondiale de la santé. En travaillant en collaboration, plutôt que en parallèle, les patients et les systèmes de santé en tirent profit.</a:t>
            </a:r>
          </a:p>
          <a:p>
            <a:endParaRPr lang="en-CH" dirty="0"/>
          </a:p>
          <a:p>
            <a:r>
              <a:rPr lang="en-CH" dirty="0"/>
              <a:t>La WHPA est une </a:t>
            </a:r>
            <a:r>
              <a:rPr lang="en-US" dirty="0"/>
              <a:t>alliance volontaire, supervisée par les Directrices et </a:t>
            </a:r>
            <a:r>
              <a:rPr lang="en-US" dirty="0" err="1"/>
              <a:t>Directeurs</a:t>
            </a:r>
            <a:r>
              <a:rPr lang="en-US" dirty="0"/>
              <a:t> </a:t>
            </a:r>
            <a:r>
              <a:rPr lang="en-US" dirty="0" err="1"/>
              <a:t>général</a:t>
            </a:r>
            <a:r>
              <a:rPr lang="en-US" dirty="0"/>
              <a:t>(e) </a:t>
            </a:r>
            <a:r>
              <a:rPr lang="en-CH" dirty="0"/>
              <a:t>des cinq organisations membres. </a:t>
            </a:r>
            <a:r>
              <a:rPr lang="en-US" dirty="0"/>
              <a:t>Elle est mise en œuvre par un secrétariat qui coordonne la collaboration entre les membres à trois niveaux : au niveau des Directrices et </a:t>
            </a:r>
            <a:r>
              <a:rPr lang="en-US" dirty="0" err="1"/>
              <a:t>Directeurs</a:t>
            </a:r>
            <a:r>
              <a:rPr lang="en-US" dirty="0"/>
              <a:t> </a:t>
            </a:r>
            <a:r>
              <a:rPr lang="en-US" dirty="0" err="1"/>
              <a:t>général</a:t>
            </a:r>
            <a:r>
              <a:rPr lang="en-US" dirty="0"/>
              <a:t>(e), entre les équipes chargées des politiques/du plaidoyer et entre les équipes chargées de la communication.</a:t>
            </a:r>
            <a:endParaRPr lang="en-CH" dirty="0"/>
          </a:p>
          <a:p>
            <a:endParaRPr lang="en-US" dirty="0"/>
          </a:p>
          <a:p>
            <a:r>
              <a:rPr lang="en-CH" dirty="0"/>
              <a:t>----------------------------------</a:t>
            </a:r>
          </a:p>
          <a:p>
            <a:r>
              <a:rPr lang="en-CH" i="1" dirty="0"/>
              <a:t>En cas de questions</a:t>
            </a:r>
          </a:p>
          <a:p>
            <a:endParaRPr lang="en-US" dirty="0"/>
          </a:p>
          <a:p>
            <a:r>
              <a:rPr lang="en-US" b="1" dirty="0"/>
              <a:t>Ressources fournies par les membres</a:t>
            </a:r>
          </a:p>
          <a:p>
            <a:r>
              <a:rPr lang="en-US" i="1" dirty="0"/>
              <a:t>Financières </a:t>
            </a:r>
            <a:r>
              <a:rPr lang="en-US" dirty="0"/>
              <a:t>: chaque membre paie une cotisation annuelle (actuellement 15 000 CHF) qui couvre les coûts des activités et du fonctionnement quotidien de l</a:t>
            </a:r>
            <a:r>
              <a:rPr lang="en-CH" dirty="0"/>
              <a:t>’AMPS </a:t>
            </a:r>
            <a:r>
              <a:rPr lang="en-US" dirty="0"/>
              <a:t>et finance un poste à 50 % pour la gestion du secrétariat et la coordination de l'alliance.</a:t>
            </a:r>
            <a:endParaRPr lang="en-CH" dirty="0"/>
          </a:p>
          <a:p>
            <a:r>
              <a:rPr lang="en-US" i="1" dirty="0"/>
              <a:t>En nature </a:t>
            </a:r>
            <a:r>
              <a:rPr lang="en-US" dirty="0"/>
              <a:t>: chaque membre fournit une heure ou moins du temps de son Directeur </a:t>
            </a:r>
            <a:r>
              <a:rPr lang="en-US" dirty="0" err="1"/>
              <a:t>Général</a:t>
            </a:r>
            <a:r>
              <a:rPr lang="en-US" dirty="0"/>
              <a:t> par mois (courtes réunions en ligne toutes les huit semaines environ et contributions/supervision à des moments stratégiques entre les réunions) ; les équipes chargées des politiques/du plaidoyer et de la communication des membres apportent leur contribution et leur soutien aux activités selon les besoins, la majeure partie du travail étant effectuée par le secrétariat.</a:t>
            </a:r>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2</a:t>
            </a:fld>
            <a:endParaRPr lang="en-CH"/>
          </a:p>
        </p:txBody>
      </p:sp>
    </p:spTree>
    <p:extLst>
      <p:ext uri="{BB962C8B-B14F-4D97-AF65-F5344CB8AC3E}">
        <p14:creationId xmlns:p14="http://schemas.microsoft.com/office/powerpoint/2010/main" val="231156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124450"/>
          </a:xfrm>
        </p:spPr>
        <p:txBody>
          <a:bodyPr/>
          <a:lstStyle/>
          <a:p>
            <a:r>
              <a:rPr lang="en-CH" i="1" dirty="0"/>
              <a:t>Exemples pour chaque catégorie</a:t>
            </a:r>
          </a:p>
          <a:p>
            <a:endParaRPr lang="en-CH" dirty="0"/>
          </a:p>
          <a:p>
            <a:r>
              <a:rPr lang="en-CH" b="1" dirty="0"/>
              <a:t>Leadership mondial en matière de santé</a:t>
            </a:r>
          </a:p>
          <a:p>
            <a:r>
              <a:rPr lang="en-GB" dirty="0">
                <a:hlinkClick r:id="rId3"/>
              </a:rPr>
              <a:t>https://www.whpa.org/news-resources/news/20250325-whpa-demands-action-clean-air-all</a:t>
            </a:r>
            <a:endParaRPr lang="en-CH" dirty="0"/>
          </a:p>
          <a:p>
            <a:r>
              <a:rPr lang="en-GB" dirty="0">
                <a:hlinkClick r:id="rId4"/>
              </a:rPr>
              <a:t>https://www.whpa.org/news-resources/news/20250403-health-workforce-shortages-endanger-patient-safety</a:t>
            </a:r>
            <a:endParaRPr lang="en-CH" dirty="0"/>
          </a:p>
          <a:p>
            <a:endParaRPr lang="en-CH" dirty="0"/>
          </a:p>
          <a:p>
            <a:r>
              <a:rPr lang="en-CH" b="1" dirty="0"/>
              <a:t>Gouvernance de l'OMS</a:t>
            </a:r>
          </a:p>
          <a:p>
            <a:r>
              <a:rPr lang="en-GB" dirty="0">
                <a:hlinkClick r:id="rId5"/>
              </a:rPr>
              <a:t>https://www.whpa.org/news-resources/interventions</a:t>
            </a:r>
            <a:endParaRPr lang="en-CH" dirty="0"/>
          </a:p>
          <a:p>
            <a:r>
              <a:rPr lang="en-GB" dirty="0">
                <a:hlinkClick r:id="rId6"/>
              </a:rPr>
              <a:t>https://www.whpa.org/news-resources/news/20250528-whpa-champions-health-workforce-pivotal-world-health-assembly</a:t>
            </a:r>
            <a:endParaRPr lang="en-CH" dirty="0"/>
          </a:p>
          <a:p>
            <a:endParaRPr lang="en-CH" dirty="0"/>
          </a:p>
          <a:p>
            <a:r>
              <a:rPr lang="en-CH" b="1" dirty="0"/>
              <a:t>Plaidoyer</a:t>
            </a:r>
          </a:p>
          <a:p>
            <a:r>
              <a:rPr lang="en-CH" dirty="0" err="1"/>
              <a:t>Webinaire </a:t>
            </a:r>
            <a:r>
              <a:rPr lang="en-CH" dirty="0"/>
              <a:t>:</a:t>
            </a:r>
            <a:r>
              <a:rPr lang="en-GB" dirty="0">
                <a:hlinkClick r:id="rId7"/>
              </a:rPr>
              <a:t> https://www.whpa.org/news-resources/news/20251015-bridging-global-health-agendas-ncds-amr-and-interprofessional</a:t>
            </a:r>
            <a:endParaRPr lang="en-CH" dirty="0"/>
          </a:p>
          <a:p>
            <a:r>
              <a:rPr lang="en-CH" dirty="0"/>
              <a:t>Communiqué de presse :</a:t>
            </a:r>
            <a:r>
              <a:rPr lang="en-CH" dirty="0">
                <a:hlinkClick r:id="rId8"/>
              </a:rPr>
              <a:t> https://www.whpa.org/news-resources/statements/press-release-whpa-leaders-attending-4th-un-hlm-ncds</a:t>
            </a:r>
            <a:endParaRPr lang="en-CH" dirty="0"/>
          </a:p>
          <a:p>
            <a:r>
              <a:rPr lang="en-CH" dirty="0"/>
              <a:t>Événement :</a:t>
            </a:r>
            <a:r>
              <a:rPr lang="en-GB" dirty="0">
                <a:hlinkClick r:id="rId9"/>
              </a:rPr>
              <a:t> https://www.whpa.org/news-resources/news/20230407-whpa-speaks-post-pandemic-protections-fifth-global-forum-human</a:t>
            </a:r>
            <a:endParaRPr lang="en-CH" dirty="0"/>
          </a:p>
          <a:p>
            <a:r>
              <a:rPr lang="en-CH" dirty="0"/>
              <a:t>Campagne de communication :</a:t>
            </a:r>
            <a:r>
              <a:rPr lang="en-GB" dirty="0">
                <a:hlinkClick r:id="rId10"/>
              </a:rPr>
              <a:t> https://www.whpa.org/news-resources/news/20231118-what-can-you-do-reduce-amr</a:t>
            </a:r>
            <a:endParaRPr lang="en-CH" dirty="0"/>
          </a:p>
          <a:p>
            <a:endParaRPr lang="en-CH" dirty="0"/>
          </a:p>
          <a:p>
            <a:r>
              <a:rPr lang="en-CH" b="1" dirty="0"/>
              <a:t>Déclarations politiques</a:t>
            </a:r>
          </a:p>
          <a:p>
            <a:r>
              <a:rPr lang="en-GB" dirty="0">
                <a:hlinkClick r:id="rId11"/>
              </a:rPr>
              <a:t>https://www.whpa.org/news-resources/statements/whpa-statement-interprofessional-collaborative-practice</a:t>
            </a:r>
            <a:endParaRPr lang="en-CH" dirty="0"/>
          </a:p>
          <a:p>
            <a:endParaRPr lang="en-CH" dirty="0"/>
          </a:p>
          <a:p>
            <a:r>
              <a:rPr lang="en-CH" b="1" dirty="0"/>
              <a:t>Partenariats</a:t>
            </a:r>
          </a:p>
          <a:p>
            <a:r>
              <a:rPr lang="en-CH" dirty="0"/>
              <a:t>En plus du protocole d'accord avec l'OMS :</a:t>
            </a:r>
          </a:p>
          <a:p>
            <a:r>
              <a:rPr lang="en-CH" dirty="0"/>
              <a:t>Négociations en cours en vue d'un partenariat avec la Fédération mondiale des associations de santé publique et la Fédération internationale des associations de fabricants de produits pharmaceutiques, à l'initiative de </a:t>
            </a:r>
            <a:r>
              <a:rPr lang="en-CH" dirty="0" err="1"/>
              <a:t>ces</a:t>
            </a:r>
            <a:r>
              <a:rPr lang="en-CH" dirty="0"/>
              <a:t> </a:t>
            </a:r>
            <a:r>
              <a:rPr lang="en-CH" dirty="0" err="1"/>
              <a:t>dernières</a:t>
            </a:r>
            <a:r>
              <a:rPr lang="en-US" dirty="0"/>
              <a:t>.</a:t>
            </a:r>
            <a:endParaRPr lang="en-CH" dirty="0"/>
          </a:p>
          <a:p>
            <a:r>
              <a:rPr lang="en-CH" dirty="0"/>
              <a:t>Régulièrement sollicité par d'autres acteurs mondiaux de la santé pour contribuer en tant que porte-parole des professions de santé, par exemple :</a:t>
            </a:r>
          </a:p>
          <a:p>
            <a:r>
              <a:rPr lang="en-US" dirty="0"/>
              <a:t>Invitation à prendre la parole lors de la Conférence mondiale de l'OMS sur la qualité de l'air</a:t>
            </a:r>
          </a:p>
          <a:p>
            <a:r>
              <a:rPr lang="en-US" dirty="0"/>
              <a:t>Invitation à la Conférence mondiale de l'OMS sur la santé bucco-dentaire</a:t>
            </a:r>
            <a:endParaRPr lang="en-CH" dirty="0"/>
          </a:p>
          <a:p>
            <a:r>
              <a:rPr lang="en-CH" dirty="0"/>
              <a:t>Invitation à </a:t>
            </a:r>
            <a:r>
              <a:rPr lang="en-US" dirty="0" err="1"/>
              <a:t>conseiller </a:t>
            </a:r>
            <a:r>
              <a:rPr lang="en-US" dirty="0"/>
              <a:t>l'Alliance NCD sur le rapport politique et les recommandations relatives au personnel de santé</a:t>
            </a:r>
          </a:p>
          <a:p>
            <a:endParaRPr lang="en-CH" dirty="0"/>
          </a:p>
          <a:p>
            <a:r>
              <a:rPr lang="en-CH" b="1" dirty="0"/>
              <a:t>Publications</a:t>
            </a:r>
          </a:p>
          <a:p>
            <a:r>
              <a:rPr lang="en-GB" dirty="0">
                <a:hlinkClick r:id="rId12"/>
              </a:rPr>
              <a:t>https://www.whpa.org/news-resources/what-covid-19-pandemic-has-exposed-findings-five-global-health-workforce-professions</a:t>
            </a:r>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3</a:t>
            </a:fld>
            <a:endParaRPr lang="en-CH"/>
          </a:p>
        </p:txBody>
      </p:sp>
    </p:spTree>
    <p:extLst>
      <p:ext uri="{BB962C8B-B14F-4D97-AF65-F5344CB8AC3E}">
        <p14:creationId xmlns:p14="http://schemas.microsoft.com/office/powerpoint/2010/main" val="6395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b="1" dirty="0"/>
              <a:t>Événement parallèle de </a:t>
            </a:r>
            <a:r>
              <a:rPr lang="en-CH" b="1" dirty="0" err="1"/>
              <a:t>l’AMPS</a:t>
            </a:r>
            <a:r>
              <a:rPr lang="en-CH" b="1" dirty="0"/>
              <a:t>, WHA78</a:t>
            </a:r>
          </a:p>
          <a:p>
            <a:r>
              <a:rPr lang="en-GB" dirty="0">
                <a:hlinkClick r:id="rId3"/>
              </a:rPr>
              <a:t>https://www.whpa.org/news-resources/news/20250519-wha78-side-event-rising-challenges-diminishing-resources-investing</a:t>
            </a:r>
            <a:endParaRPr lang="en-CH" dirty="0"/>
          </a:p>
          <a:p>
            <a:r>
              <a:rPr lang="en-CH" dirty="0"/>
              <a:t>Les présidents des membres de la WHPA s'adressent aux délégués de l'AMS</a:t>
            </a:r>
          </a:p>
          <a:p>
            <a:endParaRPr lang="en-CH" dirty="0"/>
          </a:p>
          <a:p>
            <a:r>
              <a:rPr lang="en-CH" b="1" dirty="0"/>
              <a:t>Événement parallèle de </a:t>
            </a:r>
            <a:r>
              <a:rPr lang="en-CH" b="1" dirty="0" err="1"/>
              <a:t>l’AMPS</a:t>
            </a:r>
            <a:r>
              <a:rPr lang="en-CH" b="1" dirty="0"/>
              <a:t>, AMSS 77</a:t>
            </a:r>
          </a:p>
          <a:p>
            <a:r>
              <a:rPr lang="en-GB" dirty="0">
                <a:hlinkClick r:id="rId4"/>
              </a:rPr>
              <a:t>https://www.whpa.org/news-resources/news/20240529-wha77-side-event-ncds-and-workforce-dynamics-empowering-tomorrows</a:t>
            </a:r>
            <a:endParaRPr lang="en-CH" dirty="0"/>
          </a:p>
          <a:p>
            <a:r>
              <a:rPr lang="en-CH" dirty="0"/>
              <a:t>Deux hauts responsables de l'OMS interviennent en tant qu'orateurs principaux sur le personnel de santé et </a:t>
            </a:r>
            <a:r>
              <a:rPr lang="en-CH" dirty="0" err="1"/>
              <a:t>les MNT</a:t>
            </a:r>
            <a:endParaRPr lang="en-CH" dirty="0"/>
          </a:p>
          <a:p>
            <a:endParaRPr lang="en-CH" dirty="0"/>
          </a:p>
          <a:p>
            <a:r>
              <a:rPr lang="en-CH" b="1" dirty="0"/>
              <a:t>Signature d'un protocole d'accord, novembre 2022</a:t>
            </a:r>
          </a:p>
          <a:p>
            <a:r>
              <a:rPr lang="en-GB" dirty="0">
                <a:hlinkClick r:id="rId5"/>
              </a:rPr>
              <a:t>https://www.whpa.org/news-resources/news/20221108-memorandum-understanding-signed-who</a:t>
            </a:r>
            <a:endParaRPr lang="en-CH" dirty="0"/>
          </a:p>
          <a:p>
            <a:endParaRPr lang="en-CH" dirty="0"/>
          </a:p>
          <a:p>
            <a:r>
              <a:rPr lang="en-CH" b="1" dirty="0"/>
              <a:t>Conseil exécutif de l'OMS, janvier 2025</a:t>
            </a:r>
          </a:p>
          <a:p>
            <a:r>
              <a:rPr lang="en-GB" dirty="0">
                <a:hlinkClick r:id="rId6"/>
              </a:rPr>
              <a:t>https://www.whpa.org/eb156-constituency-statement-health-and-care-workforce-agenda-item-12</a:t>
            </a:r>
            <a:endParaRPr lang="en-CH" dirty="0"/>
          </a:p>
          <a:p>
            <a:r>
              <a:rPr lang="en-GB" dirty="0">
                <a:hlinkClick r:id="rId7"/>
              </a:rPr>
              <a:t>https://www.whpa.org/eb156-constituency-statement-climate-change-and-health-agenda-item-22</a:t>
            </a:r>
            <a:endParaRPr lang="en-CH" dirty="0"/>
          </a:p>
          <a:p>
            <a:endParaRPr lang="en-CH" dirty="0"/>
          </a:p>
          <a:p>
            <a:r>
              <a:rPr lang="en-CH" b="1" dirty="0"/>
              <a:t>Conférence mondiale sur la qualité de l'air, mars 2025</a:t>
            </a:r>
          </a:p>
          <a:p>
            <a:r>
              <a:rPr lang="en-GB" dirty="0">
                <a:hlinkClick r:id="rId8"/>
              </a:rPr>
              <a:t>https://www.whpa.org/news-resources/news/20250325-whpa-demands-action-clean-air-all</a:t>
            </a:r>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4</a:t>
            </a:fld>
            <a:endParaRPr lang="en-CH"/>
          </a:p>
        </p:txBody>
      </p:sp>
    </p:spTree>
    <p:extLst>
      <p:ext uri="{BB962C8B-B14F-4D97-AF65-F5344CB8AC3E}">
        <p14:creationId xmlns:p14="http://schemas.microsoft.com/office/powerpoint/2010/main" val="72684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i="1" dirty="0"/>
              <a:t>Aucun texte supplémentaire, cela devrait être explicite. Veuillez contacter le secrétariat de </a:t>
            </a:r>
            <a:r>
              <a:rPr lang="en-CH" i="1" dirty="0" err="1"/>
              <a:t>l’AMPS</a:t>
            </a:r>
            <a:r>
              <a:rPr lang="en-CH" i="1" dirty="0"/>
              <a:t> </a:t>
            </a:r>
            <a:r>
              <a:rPr lang="en-CH" i="1" dirty="0" err="1"/>
              <a:t>si</a:t>
            </a:r>
            <a:r>
              <a:rPr lang="en-CH" i="1" dirty="0"/>
              <a:t> vous avez des questions : jcwengler@whpa.org</a:t>
            </a:r>
          </a:p>
        </p:txBody>
      </p:sp>
      <p:sp>
        <p:nvSpPr>
          <p:cNvPr id="4" name="Slide Number Placeholder 3"/>
          <p:cNvSpPr>
            <a:spLocks noGrp="1"/>
          </p:cNvSpPr>
          <p:nvPr>
            <p:ph type="sldNum" sz="quarter" idx="5"/>
          </p:nvPr>
        </p:nvSpPr>
        <p:spPr/>
        <p:txBody>
          <a:bodyPr/>
          <a:lstStyle/>
          <a:p>
            <a:fld id="{E373E0FC-3C93-433C-B789-397727040CE2}" type="slidenum">
              <a:rPr lang="en-CH" smtClean="0"/>
              <a:t>5</a:t>
            </a:fld>
            <a:endParaRPr lang="en-CH"/>
          </a:p>
        </p:txBody>
      </p:sp>
    </p:spTree>
    <p:extLst>
      <p:ext uri="{BB962C8B-B14F-4D97-AF65-F5344CB8AC3E}">
        <p14:creationId xmlns:p14="http://schemas.microsoft.com/office/powerpoint/2010/main" val="4724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Déclarations :</a:t>
            </a:r>
          </a:p>
          <a:p>
            <a:pPr marL="685800" lvl="1" indent="-228600">
              <a:buAutoNum type="arabicPeriod"/>
            </a:pPr>
            <a:r>
              <a:rPr lang="en-US" dirty="0"/>
              <a:t>EB156 : Personnel de santé et de soins (point 12 de l'ordre du jour) ; Changement climatique et santé (point 22 de l'ordre du jour) </a:t>
            </a:r>
          </a:p>
          <a:p>
            <a:pPr marL="685800" lvl="1" indent="-228600">
              <a:buAutoNum type="arabicPeriod"/>
            </a:pPr>
            <a:r>
              <a:rPr lang="en-US" dirty="0"/>
              <a:t>WHA78 : Couverture sanitaire universelle (point 13.3 de l'ordre du jour) ; Urgences sanitaires (point 16.1 de l'ordre du jour) ; Changement climatique et santé (point 22 de l'ordre du jour)</a:t>
            </a:r>
            <a:br>
              <a:rPr lang="en-US" dirty="0"/>
            </a:br>
            <a:r>
              <a:rPr lang="en-US" dirty="0"/>
              <a:t>Veillé à ce que le point de vue des professionnels de la santé soit ajouté à plusieurs points pertinents de l'ordre du jour</a:t>
            </a:r>
            <a:br>
              <a:rPr lang="en-US" dirty="0"/>
            </a:br>
            <a:br>
              <a:rPr lang="en-US" dirty="0"/>
            </a:br>
            <a:r>
              <a:rPr lang="en-US" dirty="0"/>
              <a:t>Réunions régulières tous les deux mois entre le </a:t>
            </a:r>
            <a:r>
              <a:rPr lang="en-US" dirty="0" err="1"/>
              <a:t>directeur</a:t>
            </a:r>
            <a:r>
              <a:rPr lang="en-US" dirty="0"/>
              <a:t> d</a:t>
            </a:r>
            <a:r>
              <a:rPr lang="en-CH" dirty="0"/>
              <a:t>e </a:t>
            </a:r>
            <a:r>
              <a:rPr lang="en-CH" dirty="0" err="1"/>
              <a:t>l’équipe</a:t>
            </a:r>
            <a:r>
              <a:rPr lang="en-CH" dirty="0"/>
              <a:t> de </a:t>
            </a:r>
            <a:r>
              <a:rPr lang="en-CH" dirty="0" err="1"/>
              <a:t>l’OMS</a:t>
            </a:r>
            <a:r>
              <a:rPr lang="en-CH" dirty="0"/>
              <a:t> </a:t>
            </a:r>
            <a:r>
              <a:rPr lang="en-CH" dirty="0" err="1"/>
              <a:t>responsable</a:t>
            </a:r>
            <a:r>
              <a:rPr lang="en-CH" dirty="0"/>
              <a:t> pour les </a:t>
            </a:r>
            <a:r>
              <a:rPr lang="en-CH" dirty="0" err="1"/>
              <a:t>thèmes</a:t>
            </a:r>
            <a:r>
              <a:rPr lang="en-CH" dirty="0"/>
              <a:t> </a:t>
            </a:r>
            <a:r>
              <a:rPr lang="en-CH" dirty="0" err="1"/>
              <a:t>relatifs</a:t>
            </a:r>
            <a:r>
              <a:rPr lang="en-CH" dirty="0"/>
              <a:t> au</a:t>
            </a:r>
            <a:r>
              <a:rPr lang="en-US" dirty="0"/>
              <a:t> personnel de santé et les dirigeants de la WHPA</a:t>
            </a:r>
            <a:br>
              <a:rPr lang="en-US" dirty="0"/>
            </a:br>
            <a:br>
              <a:rPr lang="en-US" dirty="0"/>
            </a:br>
            <a:endParaRPr lang="en-US" dirty="0"/>
          </a:p>
          <a:p>
            <a:pPr marL="228600" indent="-228600">
              <a:buAutoNum type="arabicPeriod"/>
            </a:pPr>
            <a:r>
              <a:rPr lang="en-US" dirty="0"/>
              <a:t>L’AMPS est membre du Groupe consultatif d'experts sur le Code de pratique mondial de l'OMS pour le recrutement international du personnel de santé</a:t>
            </a:r>
            <a:br>
              <a:rPr lang="en-US" dirty="0"/>
            </a:br>
            <a:br>
              <a:rPr lang="en-US" dirty="0"/>
            </a:br>
            <a:r>
              <a:rPr lang="en-US" dirty="0"/>
              <a:t>L’AMPS a coordonné les contributions des organisations membres aux programmes d'études élaborés par le groupe de travail sur l'éducation et la formation du Réseau mondial de prévention et de contrôle des infections (GIPCN), dont le secrétariat est basé à l'OMS. Les contacts avec ce groupe ont été établis à la suite d'une invitation antérieure à contribuer à l'élaboration de la stratégie mondiale de prévention et de contrôle des infections de l'OMS.</a:t>
            </a:r>
            <a:br>
              <a:rPr lang="en-US" dirty="0"/>
            </a:br>
            <a:endParaRPr lang="en-US" dirty="0"/>
          </a:p>
          <a:p>
            <a:pPr marL="228600" indent="-228600">
              <a:buAutoNum type="arabicPeriod"/>
            </a:pPr>
            <a:r>
              <a:rPr lang="en-US" dirty="0"/>
              <a:t>Les déclarations de la Journée de la CSU ont été rédigées pour coïncider avec </a:t>
            </a:r>
            <a:r>
              <a:rPr lang="en-US" dirty="0" err="1"/>
              <a:t>l'élaboration</a:t>
            </a:r>
            <a:r>
              <a:rPr lang="en-US" dirty="0"/>
              <a:t> d</a:t>
            </a:r>
            <a:r>
              <a:rPr lang="en-CH" dirty="0"/>
              <a:t>’</a:t>
            </a:r>
            <a:r>
              <a:rPr lang="en-CH" dirty="0" err="1"/>
              <a:t>une</a:t>
            </a:r>
            <a:r>
              <a:rPr lang="en-US" dirty="0"/>
              <a:t> </a:t>
            </a:r>
            <a:r>
              <a:rPr lang="en-US" dirty="0" err="1"/>
              <a:t>résolution</a:t>
            </a:r>
            <a:r>
              <a:rPr lang="en-US" dirty="0"/>
              <a:t> sur le personnel de santé </a:t>
            </a:r>
            <a:r>
              <a:rPr lang="en-CH" dirty="0"/>
              <a:t>au </a:t>
            </a:r>
            <a:r>
              <a:rPr lang="en-US" dirty="0"/>
              <a:t>EB156 et ont été communiquées directement aux principaux délégués négociant la résolution ; thèmes abordés : investir dans les professionnels de santé pour la CSU et parce que les agents de santé communautaires ont besoin d'être supervisés par des professionnels de santé ; la collaboration interprofessionnelle est essentielle pour fournir des soins de santé primaires. </a:t>
            </a:r>
            <a:br>
              <a:rPr lang="en-US" dirty="0"/>
            </a:br>
            <a:br>
              <a:rPr lang="en-US" dirty="0"/>
            </a:br>
            <a:r>
              <a:rPr lang="en-US" dirty="0"/>
              <a:t>L'événement parallèle à l'AMS (mai 2025) a affiché complet et a suscité un vif intérêt de la part des participants ; il a permis de garantir que les points de vue des professionnels de santé soient exprimés dans un forum dédié ; l'événement a été annoncé dans plusieurs répertoires d'événements parallèles, ce qui a permis d'assurer la </a:t>
            </a:r>
            <a:r>
              <a:rPr lang="en-US" dirty="0" err="1"/>
              <a:t>présence</a:t>
            </a:r>
            <a:r>
              <a:rPr lang="en-US" dirty="0"/>
              <a:t> de</a:t>
            </a:r>
            <a:r>
              <a:rPr lang="en-CH" dirty="0"/>
              <a:t> </a:t>
            </a:r>
            <a:r>
              <a:rPr lang="en-CH" dirty="0" err="1"/>
              <a:t>nombreux</a:t>
            </a:r>
            <a:r>
              <a:rPr lang="en-CH" dirty="0"/>
              <a:t> </a:t>
            </a:r>
            <a:r>
              <a:rPr lang="en-CH" dirty="0" err="1"/>
              <a:t>délégués</a:t>
            </a:r>
            <a:r>
              <a:rPr lang="en-US" dirty="0"/>
              <a:t> professionnels de santé.</a:t>
            </a:r>
            <a:br>
              <a:rPr lang="en-US" dirty="0"/>
            </a:br>
            <a:br>
              <a:rPr lang="en-US" dirty="0"/>
            </a:br>
            <a:r>
              <a:rPr lang="en-US" dirty="0"/>
              <a:t>Sommet ministériel mondial sur la sécurité des patients (avril 2025) : trois membres de </a:t>
            </a:r>
            <a:r>
              <a:rPr lang="en-CH" dirty="0"/>
              <a:t>l</a:t>
            </a:r>
            <a:r>
              <a:rPr lang="en-US" dirty="0"/>
              <a:t>’AMPS y étaient présents ; deux membres de </a:t>
            </a:r>
            <a:r>
              <a:rPr lang="en-CH" dirty="0"/>
              <a:t>l</a:t>
            </a:r>
            <a:r>
              <a:rPr lang="en-US" dirty="0"/>
              <a:t>’AMPS </a:t>
            </a:r>
            <a:r>
              <a:rPr lang="en-US" dirty="0" err="1"/>
              <a:t>faisaient</a:t>
            </a:r>
            <a:r>
              <a:rPr lang="en-US" dirty="0"/>
              <a:t> partie du comité directeur, garantissant </a:t>
            </a:r>
            <a:r>
              <a:rPr lang="en-US" dirty="0" err="1"/>
              <a:t>ainsi</a:t>
            </a:r>
            <a:r>
              <a:rPr lang="en-US" dirty="0"/>
              <a:t> </a:t>
            </a:r>
            <a:r>
              <a:rPr lang="en-US" dirty="0" err="1"/>
              <a:t>que</a:t>
            </a:r>
            <a:r>
              <a:rPr lang="en-US" dirty="0"/>
              <a:t> les points de vue des professionnels de santé soient pris en compte dans le contenu de l'événement.</a:t>
            </a:r>
            <a:br>
              <a:rPr lang="en-US" dirty="0"/>
            </a:br>
            <a:br>
              <a:rPr lang="en-US" dirty="0"/>
            </a:br>
            <a:r>
              <a:rPr lang="en-US" dirty="0"/>
              <a:t>Sommet pour l'avenir (septembre 2024) : deux dirigeants de la WHPA étaient présents au sommet ; le communiqué de presse a souligné la nécessité d'investir dans le personnel de santé ; l</a:t>
            </a:r>
            <a:r>
              <a:rPr lang="en-CH" dirty="0"/>
              <a:t>’AMPS </a:t>
            </a:r>
            <a:r>
              <a:rPr lang="en-US" dirty="0"/>
              <a:t>a également contribué à deux consultations en amont du sommet, soulignant l'absence de la santé et du personnel de santé dans le document final.</a:t>
            </a:r>
            <a:br>
              <a:rPr lang="en-US" dirty="0"/>
            </a:br>
            <a:endParaRPr lang="en-US" dirty="0"/>
          </a:p>
          <a:p>
            <a:pPr marL="228600" indent="-228600">
              <a:buAutoNum type="arabicPeriod"/>
            </a:pPr>
            <a:r>
              <a:rPr lang="en-CH" dirty="0"/>
              <a:t>Sur le site web p</a:t>
            </a:r>
            <a:r>
              <a:rPr lang="en-US" dirty="0" err="1"/>
              <a:t>lus</a:t>
            </a:r>
            <a:r>
              <a:rPr lang="en-US" dirty="0"/>
              <a:t> de 1 500</a:t>
            </a:r>
            <a:r>
              <a:rPr lang="en-CH" dirty="0"/>
              <a:t> </a:t>
            </a:r>
            <a:r>
              <a:rPr lang="en-US" dirty="0" err="1"/>
              <a:t>vues</a:t>
            </a:r>
            <a:r>
              <a:rPr lang="en-US" dirty="0"/>
              <a:t> </a:t>
            </a:r>
            <a:r>
              <a:rPr lang="en-CH" dirty="0"/>
              <a:t>de </a:t>
            </a:r>
            <a:r>
              <a:rPr lang="en-US" dirty="0"/>
              <a:t>la déclaration mise à jour de l</a:t>
            </a:r>
            <a:r>
              <a:rPr lang="en-CH" dirty="0"/>
              <a:t>’</a:t>
            </a:r>
            <a:r>
              <a:rPr lang="en-US" dirty="0"/>
              <a:t>A</a:t>
            </a:r>
            <a:r>
              <a:rPr lang="en-CH" dirty="0"/>
              <a:t>MPS</a:t>
            </a:r>
            <a:r>
              <a:rPr lang="en-US" dirty="0"/>
              <a:t> sur la pratique collaborative interprofessionnelle en juillet 2025.</a:t>
            </a:r>
            <a:br>
              <a:rPr lang="en-US" dirty="0"/>
            </a:br>
            <a:br>
              <a:rPr lang="en-US" dirty="0"/>
            </a:br>
            <a:r>
              <a:rPr lang="en-US" dirty="0"/>
              <a:t>Plus de 500 participants au webinaire (novembre 2024) : les participants ont estimé qu'il était tout à fait unique et utile d'avoir une approche véritablement interprofessionnelle de la </a:t>
            </a:r>
            <a:r>
              <a:rPr lang="en-US" dirty="0" err="1"/>
              <a:t>résistance</a:t>
            </a:r>
            <a:r>
              <a:rPr lang="en-US" dirty="0"/>
              <a:t> aux </a:t>
            </a:r>
            <a:r>
              <a:rPr lang="en-US" dirty="0" err="1"/>
              <a:t>antimicrobiens</a:t>
            </a:r>
            <a:r>
              <a:rPr lang="en-US" dirty="0"/>
              <a:t> </a:t>
            </a:r>
            <a:r>
              <a:rPr lang="en-CH" dirty="0"/>
              <a:t>(</a:t>
            </a:r>
            <a:r>
              <a:rPr lang="en-US" dirty="0"/>
              <a:t>RAM</a:t>
            </a:r>
            <a:r>
              <a:rPr lang="en-CH" dirty="0"/>
              <a:t>)</a:t>
            </a:r>
            <a:r>
              <a:rPr lang="en-US" dirty="0"/>
              <a:t> ; excellent exemple également de collaboration entre les membres de </a:t>
            </a:r>
            <a:r>
              <a:rPr lang="en-CH" dirty="0"/>
              <a:t>l</a:t>
            </a:r>
            <a:r>
              <a:rPr lang="en-US" dirty="0"/>
              <a:t>’AMPS.</a:t>
            </a:r>
            <a:br>
              <a:rPr lang="en-US" dirty="0"/>
            </a:br>
            <a:endParaRPr lang="en-US" dirty="0"/>
          </a:p>
          <a:p>
            <a:pPr marL="228600" indent="-228600">
              <a:buAutoNum type="arabicPeriod"/>
            </a:pPr>
            <a:r>
              <a:rPr lang="en-US" dirty="0"/>
              <a:t>L’AMPS a été invitée à rejoindre le groupe consultatif d'experts pour cette publication ; L’AMPS a coordonné les contributions de ses membres, qui peuvent être retrouvées dans les recommandations publiées.</a:t>
            </a:r>
            <a:br>
              <a:rPr lang="en-US" dirty="0"/>
            </a:br>
            <a:endParaRPr lang="en-US" dirty="0"/>
          </a:p>
          <a:p>
            <a:pPr marL="228600" indent="-228600">
              <a:buAutoNum type="arabicPeriod"/>
            </a:pPr>
            <a:r>
              <a:rPr lang="en-US" dirty="0"/>
              <a:t>Conférence sur la qualité de l'air (mars 2025) : un dirigeant de </a:t>
            </a:r>
            <a:r>
              <a:rPr lang="en-CH" dirty="0"/>
              <a:t>l</a:t>
            </a:r>
            <a:r>
              <a:rPr lang="en-US" dirty="0"/>
              <a:t>’AMPS a pris la parole à deux reprises</a:t>
            </a:r>
            <a:br>
              <a:rPr lang="en-US" dirty="0"/>
            </a:br>
            <a:br>
              <a:rPr lang="en-US" dirty="0"/>
            </a:br>
            <a:r>
              <a:rPr lang="en-US" dirty="0"/>
              <a:t>Santé bucco-dentaire (novembre 2024) : 1 dirigeant de </a:t>
            </a:r>
            <a:r>
              <a:rPr lang="en-CH" dirty="0"/>
              <a:t>l</a:t>
            </a:r>
            <a:r>
              <a:rPr lang="en-US" dirty="0"/>
              <a:t>’AMPS </a:t>
            </a:r>
            <a:r>
              <a:rPr lang="en-US" dirty="0" err="1"/>
              <a:t>présent</a:t>
            </a:r>
            <a:br>
              <a:rPr lang="en-US" dirty="0"/>
            </a:br>
            <a:br>
              <a:rPr lang="en-US" dirty="0"/>
            </a:br>
            <a:r>
              <a:rPr lang="en-US" dirty="0"/>
              <a:t>IFPMA : Fédération internationale de l'industrie du médicament ; premières réunions organisées pour s'assurer de la compatibilité et définir les conditions ; exploration en cours des domaines et activités possibles de collaboration.</a:t>
            </a:r>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6</a:t>
            </a:fld>
            <a:endParaRPr lang="en-CH"/>
          </a:p>
        </p:txBody>
      </p:sp>
    </p:spTree>
    <p:extLst>
      <p:ext uri="{BB962C8B-B14F-4D97-AF65-F5344CB8AC3E}">
        <p14:creationId xmlns:p14="http://schemas.microsoft.com/office/powerpoint/2010/main" val="373468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defRPr/>
            </a:pPr>
            <a:r>
              <a:rPr lang="en-US" dirty="0"/>
              <a:t>Les membres ont partagé des sujets d'intérêt, mais peuvent les classer différemment dans leurs priorités. </a:t>
            </a:r>
            <a:r>
              <a:rPr lang="en-US" dirty="0" err="1"/>
              <a:t>Lorsque</a:t>
            </a:r>
            <a:r>
              <a:rPr lang="en-US" dirty="0"/>
              <a:t> </a:t>
            </a:r>
            <a:r>
              <a:rPr lang="en-CH" dirty="0"/>
              <a:t>l</a:t>
            </a:r>
            <a:r>
              <a:rPr lang="en-US" dirty="0"/>
              <a:t>’AMPS agit sur un </a:t>
            </a:r>
            <a:r>
              <a:rPr lang="en-US" dirty="0" err="1"/>
              <a:t>sujet</a:t>
            </a:r>
            <a:r>
              <a:rPr lang="en-US" dirty="0"/>
              <a:t> qui intéresse un membre mais qui n'est pas sa priorité absolue, ce membre gagne en influence sur ce sujet sans avoir à y consacrer des ressources importantes ou à diluer son message principal.</a:t>
            </a:r>
          </a:p>
          <a:p>
            <a:pPr marL="171450" indent="-171450">
              <a:buFontTx/>
              <a:buChar char="-"/>
            </a:pPr>
            <a:endParaRPr lang="en-US" dirty="0"/>
          </a:p>
          <a:p>
            <a:pPr marL="171450" indent="-171450">
              <a:buFontTx/>
              <a:buChar char="-"/>
            </a:pPr>
            <a:r>
              <a:rPr lang="en-US" dirty="0"/>
              <a:t>Chaque membre bénéficie du réseau des autres : </a:t>
            </a:r>
            <a:r>
              <a:rPr lang="en-US" dirty="0" err="1"/>
              <a:t>si</a:t>
            </a:r>
            <a:r>
              <a:rPr lang="en-US" dirty="0"/>
              <a:t> </a:t>
            </a:r>
            <a:r>
              <a:rPr lang="en-CH" dirty="0"/>
              <a:t>l</a:t>
            </a:r>
            <a:r>
              <a:rPr lang="en-US" dirty="0"/>
              <a:t>’AMPS est invitée à participer à une activité parce qu'un membre y dispose de relations particulièrement bonnes, tous les membres bénéficient alors de ces relations.</a:t>
            </a:r>
          </a:p>
          <a:p>
            <a:pPr marL="171450" indent="-171450">
              <a:buFontTx/>
              <a:buChar char="-"/>
            </a:pPr>
            <a:r>
              <a:rPr lang="en-US" dirty="0"/>
              <a:t>De même, </a:t>
            </a:r>
            <a:r>
              <a:rPr lang="en-US" dirty="0" err="1"/>
              <a:t>lorsque</a:t>
            </a:r>
            <a:r>
              <a:rPr lang="en-US" dirty="0"/>
              <a:t> </a:t>
            </a:r>
            <a:r>
              <a:rPr lang="en-CH" dirty="0"/>
              <a:t>l</a:t>
            </a:r>
            <a:r>
              <a:rPr lang="en-US" dirty="0"/>
              <a:t>’AMPS se rend visible dans un contexte où un membre est plus présent, tous les membres gagnent en visibilité dans ce contexte.</a:t>
            </a:r>
            <a:br>
              <a:rPr lang="en-US" dirty="0"/>
            </a:br>
            <a:endParaRPr lang="en-US" dirty="0"/>
          </a:p>
          <a:p>
            <a:pPr marL="171450" indent="-171450">
              <a:buFontTx/>
              <a:buChar char="-"/>
            </a:pPr>
            <a:r>
              <a:rPr lang="en-US" dirty="0"/>
              <a:t>La valeur de </a:t>
            </a:r>
            <a:r>
              <a:rPr lang="en-CH" dirty="0"/>
              <a:t>l</a:t>
            </a:r>
            <a:r>
              <a:rPr lang="en-US" dirty="0"/>
              <a:t>’AMPS </a:t>
            </a:r>
            <a:r>
              <a:rPr lang="en-US" dirty="0" err="1"/>
              <a:t>en</a:t>
            </a:r>
            <a:r>
              <a:rPr lang="en-US" dirty="0"/>
              <a:t> tant que point d'accès unique pour les professions est de plus en plus reconnue ; les invitations (à collaborer, à apporter une contribution et une expertise, etc.) </a:t>
            </a:r>
            <a:r>
              <a:rPr lang="en-US" dirty="0" err="1"/>
              <a:t>soulignent</a:t>
            </a:r>
            <a:r>
              <a:rPr lang="en-US" dirty="0"/>
              <a:t> </a:t>
            </a:r>
            <a:r>
              <a:rPr lang="en-US" dirty="0" err="1"/>
              <a:t>cette</a:t>
            </a:r>
            <a:r>
              <a:rPr lang="en-US" dirty="0"/>
              <a:t> </a:t>
            </a:r>
            <a:r>
              <a:rPr lang="en-US" dirty="0" err="1"/>
              <a:t>valeur</a:t>
            </a:r>
            <a:r>
              <a:rPr lang="en-US" dirty="0"/>
              <a:t>.</a:t>
            </a:r>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7</a:t>
            </a:fld>
            <a:endParaRPr lang="en-CH"/>
          </a:p>
        </p:txBody>
      </p:sp>
    </p:spTree>
    <p:extLst>
      <p:ext uri="{BB962C8B-B14F-4D97-AF65-F5344CB8AC3E}">
        <p14:creationId xmlns:p14="http://schemas.microsoft.com/office/powerpoint/2010/main" val="17312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3.png"/><Relationship Id="rId3" Type="http://schemas.openxmlformats.org/officeDocument/2006/relationships/image" Target="../media/image34.png"/><Relationship Id="rId21"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3.svg"/><Relationship Id="rId2" Type="http://schemas.openxmlformats.org/officeDocument/2006/relationships/notesSlide" Target="../notesSlides/notesSlide3.xml"/><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2.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20.svg"/><Relationship Id="rId28" Type="http://schemas.openxmlformats.org/officeDocument/2006/relationships/image" Target="../media/image55.sv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19.png"/><Relationship Id="rId27" Type="http://schemas.openxmlformats.org/officeDocument/2006/relationships/image" Target="../media/image54.png"/><Relationship Id="rId30"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3.png"/><Relationship Id="rId26" Type="http://schemas.openxmlformats.org/officeDocument/2006/relationships/image" Target="../media/image78.svg"/><Relationship Id="rId3" Type="http://schemas.openxmlformats.org/officeDocument/2006/relationships/image" Target="../media/image57.png"/><Relationship Id="rId21" Type="http://schemas.openxmlformats.org/officeDocument/2006/relationships/image" Target="../media/image73.pn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33.png"/><Relationship Id="rId25" Type="http://schemas.openxmlformats.org/officeDocument/2006/relationships/image" Target="../media/image77.png"/><Relationship Id="rId2" Type="http://schemas.openxmlformats.org/officeDocument/2006/relationships/notesSlide" Target="../notesSlides/notesSlide5.xml"/><Relationship Id="rId16" Type="http://schemas.openxmlformats.org/officeDocument/2006/relationships/image" Target="../media/image70.svg"/><Relationship Id="rId20" Type="http://schemas.openxmlformats.org/officeDocument/2006/relationships/image" Target="../media/image72.sv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5.png"/><Relationship Id="rId24" Type="http://schemas.openxmlformats.org/officeDocument/2006/relationships/image" Target="../media/image76.sv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5.png"/><Relationship Id="rId28" Type="http://schemas.openxmlformats.org/officeDocument/2006/relationships/image" Target="../media/image80.svg"/><Relationship Id="rId10" Type="http://schemas.openxmlformats.org/officeDocument/2006/relationships/image" Target="../media/image64.svg"/><Relationship Id="rId19" Type="http://schemas.openxmlformats.org/officeDocument/2006/relationships/image" Target="../media/image71.pn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 Id="rId22" Type="http://schemas.openxmlformats.org/officeDocument/2006/relationships/image" Target="../media/image74.svg"/><Relationship Id="rId27" Type="http://schemas.openxmlformats.org/officeDocument/2006/relationships/image" Target="../media/image79.png"/></Relationships>
</file>

<file path=ppt/slides/_rels/slide6.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21" Type="http://schemas.openxmlformats.org/officeDocument/2006/relationships/image" Target="../media/image33.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6.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26" Type="http://schemas.openxmlformats.org/officeDocument/2006/relationships/image" Target="../media/image3.png"/><Relationship Id="rId3" Type="http://schemas.openxmlformats.org/officeDocument/2006/relationships/image" Target="../media/image33.pn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5" Type="http://schemas.openxmlformats.org/officeDocument/2006/relationships/image" Target="../media/image98.svg"/><Relationship Id="rId2" Type="http://schemas.openxmlformats.org/officeDocument/2006/relationships/notesSlide" Target="../notesSlides/notesSlide7.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24" Type="http://schemas.openxmlformats.org/officeDocument/2006/relationships/image" Target="../media/image97.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 Id="rId22"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3695969">
            <a:off x="4625119" y="223090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7158233">
            <a:off x="4859865" y="5508338"/>
            <a:ext cx="2576716" cy="3022541"/>
          </a:xfrm>
          <a:custGeom>
            <a:avLst/>
            <a:gdLst/>
            <a:ahLst/>
            <a:cxnLst/>
            <a:rect l="l" t="t" r="r" b="b"/>
            <a:pathLst>
              <a:path w="2576716" h="3022541">
                <a:moveTo>
                  <a:pt x="0" y="0"/>
                </a:moveTo>
                <a:lnTo>
                  <a:pt x="2576716" y="0"/>
                </a:lnTo>
                <a:lnTo>
                  <a:pt x="2576716" y="3022540"/>
                </a:lnTo>
                <a:lnTo>
                  <a:pt x="0" y="3022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rot="-10800000">
            <a:off x="7855642" y="710688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5" name="Freeform 5"/>
          <p:cNvSpPr/>
          <p:nvPr/>
        </p:nvSpPr>
        <p:spPr>
          <a:xfrm rot="7182741">
            <a:off x="10784465" y="5547984"/>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6" name="Freeform 6"/>
          <p:cNvSpPr/>
          <p:nvPr/>
        </p:nvSpPr>
        <p:spPr>
          <a:xfrm rot="3937361">
            <a:off x="11081205" y="2266691"/>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7" name="Group 7"/>
          <p:cNvGrpSpPr/>
          <p:nvPr/>
        </p:nvGrpSpPr>
        <p:grpSpPr>
          <a:xfrm>
            <a:off x="6909244" y="2908744"/>
            <a:ext cx="4469513" cy="446951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E0FF"/>
            </a:solidFill>
            <a:ln cap="sq">
              <a:noFill/>
              <a:prstDash val="dash"/>
              <a:miter/>
            </a:ln>
          </p:spPr>
          <p:txBody>
            <a:bodyPr/>
            <a:lstStyle/>
            <a:p>
              <a:endParaRPr lang="en-CH"/>
            </a:p>
          </p:txBody>
        </p:sp>
        <p:sp>
          <p:nvSpPr>
            <p:cNvPr id="9" name="TextBox 9"/>
            <p:cNvSpPr txBox="1"/>
            <p:nvPr/>
          </p:nvSpPr>
          <p:spPr>
            <a:xfrm>
              <a:off x="76200" y="85725"/>
              <a:ext cx="660400" cy="650875"/>
            </a:xfrm>
            <a:prstGeom prst="rect">
              <a:avLst/>
            </a:prstGeom>
          </p:spPr>
          <p:txBody>
            <a:bodyPr lIns="65818" tIns="65818" rIns="65818" bIns="65818" rtlCol="0" anchor="ctr"/>
            <a:lstStyle/>
            <a:p>
              <a:pPr algn="ctr">
                <a:lnSpc>
                  <a:spcPts val="2160"/>
                </a:lnSpc>
              </a:pPr>
              <a:endParaRPr/>
            </a:p>
          </p:txBody>
        </p:sp>
      </p:grpSp>
      <p:sp>
        <p:nvSpPr>
          <p:cNvPr id="10" name="Freeform 10"/>
          <p:cNvSpPr/>
          <p:nvPr/>
        </p:nvSpPr>
        <p:spPr>
          <a:xfrm>
            <a:off x="7098390" y="4514526"/>
            <a:ext cx="4033774" cy="1021889"/>
          </a:xfrm>
          <a:custGeom>
            <a:avLst/>
            <a:gdLst/>
            <a:ahLst/>
            <a:cxnLst/>
            <a:rect l="l" t="t" r="r" b="b"/>
            <a:pathLst>
              <a:path w="4033774" h="1021889">
                <a:moveTo>
                  <a:pt x="0" y="0"/>
                </a:moveTo>
                <a:lnTo>
                  <a:pt x="4033773" y="0"/>
                </a:lnTo>
                <a:lnTo>
                  <a:pt x="4033773" y="1021890"/>
                </a:lnTo>
                <a:lnTo>
                  <a:pt x="0" y="1021890"/>
                </a:lnTo>
                <a:lnTo>
                  <a:pt x="0" y="0"/>
                </a:lnTo>
                <a:close/>
              </a:path>
            </a:pathLst>
          </a:custGeom>
          <a:blipFill>
            <a:blip r:embed="rId5"/>
            <a:stretch>
              <a:fillRect/>
            </a:stretch>
          </a:blipFill>
        </p:spPr>
        <p:txBody>
          <a:bodyPr/>
          <a:lstStyle/>
          <a:p>
            <a:endParaRPr lang="en-CH"/>
          </a:p>
        </p:txBody>
      </p:sp>
      <p:sp>
        <p:nvSpPr>
          <p:cNvPr id="11" name="Freeform 11"/>
          <p:cNvSpPr/>
          <p:nvPr/>
        </p:nvSpPr>
        <p:spPr>
          <a:xfrm>
            <a:off x="4613393" y="3269194"/>
            <a:ext cx="2097011" cy="667986"/>
          </a:xfrm>
          <a:custGeom>
            <a:avLst/>
            <a:gdLst/>
            <a:ahLst/>
            <a:cxnLst/>
            <a:rect l="l" t="t" r="r" b="b"/>
            <a:pathLst>
              <a:path w="2097011" h="667986">
                <a:moveTo>
                  <a:pt x="0" y="0"/>
                </a:moveTo>
                <a:lnTo>
                  <a:pt x="2097011" y="0"/>
                </a:lnTo>
                <a:lnTo>
                  <a:pt x="2097011" y="667986"/>
                </a:lnTo>
                <a:lnTo>
                  <a:pt x="0" y="667986"/>
                </a:lnTo>
                <a:lnTo>
                  <a:pt x="0" y="0"/>
                </a:lnTo>
                <a:close/>
              </a:path>
            </a:pathLst>
          </a:custGeom>
          <a:blipFill>
            <a:blip r:embed="rId6"/>
            <a:stretch>
              <a:fillRect/>
            </a:stretch>
          </a:blipFill>
        </p:spPr>
        <p:txBody>
          <a:bodyPr/>
          <a:lstStyle/>
          <a:p>
            <a:endParaRPr lang="en-CH"/>
          </a:p>
        </p:txBody>
      </p:sp>
      <p:sp>
        <p:nvSpPr>
          <p:cNvPr id="12" name="TextBox 12"/>
          <p:cNvSpPr txBox="1"/>
          <p:nvPr/>
        </p:nvSpPr>
        <p:spPr>
          <a:xfrm>
            <a:off x="2162027" y="818863"/>
            <a:ext cx="13906500" cy="534185"/>
          </a:xfrm>
          <a:prstGeom prst="rect">
            <a:avLst/>
          </a:prstGeom>
        </p:spPr>
        <p:txBody>
          <a:bodyPr wrap="square" lIns="0" tIns="0" rIns="0" bIns="0" rtlCol="0" anchor="t">
            <a:spAutoFit/>
          </a:bodyPr>
          <a:lstStyle/>
          <a:p>
            <a:pPr algn="ctr">
              <a:lnSpc>
                <a:spcPts val="4480"/>
              </a:lnSpc>
              <a:spcBef>
                <a:spcPct val="0"/>
              </a:spcBef>
            </a:pPr>
            <a:r>
              <a:rPr lang="en-US" sz="3200" b="1" dirty="0">
                <a:solidFill>
                  <a:srgbClr val="000000"/>
                </a:solidFill>
                <a:latin typeface="Montserrat Semi-Bold"/>
                <a:ea typeface="Montserrat Semi-Bold"/>
                <a:cs typeface="Montserrat Semi-Bold"/>
                <a:sym typeface="Montserrat Semi-Bold"/>
              </a:rPr>
              <a:t>Bienvenue à</a:t>
            </a:r>
            <a:r>
              <a:rPr lang="en-CH" sz="3200" b="1" dirty="0">
                <a:solidFill>
                  <a:srgbClr val="000000"/>
                </a:solidFill>
                <a:latin typeface="Montserrat Semi-Bold"/>
                <a:ea typeface="Montserrat Semi-Bold"/>
                <a:cs typeface="Montserrat Semi-Bold"/>
                <a:sym typeface="Montserrat Semi-Bold"/>
              </a:rPr>
              <a:t> </a:t>
            </a:r>
            <a:r>
              <a:rPr lang="fr-FR" sz="3200" b="1" dirty="0">
                <a:solidFill>
                  <a:srgbClr val="000000"/>
                </a:solidFill>
                <a:latin typeface="Montserrat Semi-Bold"/>
                <a:ea typeface="Montserrat Semi-Bold"/>
                <a:cs typeface="Montserrat Semi-Bold"/>
                <a:sym typeface="Montserrat Semi-Bold"/>
              </a:rPr>
              <a:t>L'Alliance mondiale des professions de santé</a:t>
            </a:r>
            <a:r>
              <a:rPr lang="en-CH" sz="3200" b="1" dirty="0">
                <a:solidFill>
                  <a:srgbClr val="000000"/>
                </a:solidFill>
                <a:latin typeface="Montserrat Semi-Bold"/>
                <a:ea typeface="Montserrat Semi-Bold"/>
                <a:cs typeface="Montserrat Semi-Bold"/>
                <a:sym typeface="Montserrat Semi-Bold"/>
              </a:rPr>
              <a:t>: AMPS</a:t>
            </a:r>
            <a:endParaRPr lang="en-US" sz="3200" b="1" dirty="0">
              <a:solidFill>
                <a:srgbClr val="000000"/>
              </a:solidFill>
              <a:latin typeface="Montserrat Semi-Bold"/>
              <a:ea typeface="Montserrat Semi-Bold"/>
              <a:cs typeface="Montserrat Semi-Bold"/>
              <a:sym typeface="Montserrat Semi-Bold"/>
            </a:endParaRPr>
          </a:p>
        </p:txBody>
      </p:sp>
      <p:sp>
        <p:nvSpPr>
          <p:cNvPr id="13" name="TextBox 13"/>
          <p:cNvSpPr txBox="1"/>
          <p:nvPr/>
        </p:nvSpPr>
        <p:spPr>
          <a:xfrm>
            <a:off x="2476500" y="1471019"/>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Les professions de santé mondiales collaborent pour une meilleure santé pour tous</a:t>
            </a:r>
          </a:p>
        </p:txBody>
      </p:sp>
      <p:sp>
        <p:nvSpPr>
          <p:cNvPr id="14" name="Freeform 14"/>
          <p:cNvSpPr/>
          <p:nvPr/>
        </p:nvSpPr>
        <p:spPr>
          <a:xfrm>
            <a:off x="4789795" y="6629202"/>
            <a:ext cx="2394175" cy="837961"/>
          </a:xfrm>
          <a:custGeom>
            <a:avLst/>
            <a:gdLst/>
            <a:ahLst/>
            <a:cxnLst/>
            <a:rect l="l" t="t" r="r" b="b"/>
            <a:pathLst>
              <a:path w="2394175" h="837961">
                <a:moveTo>
                  <a:pt x="0" y="0"/>
                </a:moveTo>
                <a:lnTo>
                  <a:pt x="2394175" y="0"/>
                </a:lnTo>
                <a:lnTo>
                  <a:pt x="2394175" y="837962"/>
                </a:lnTo>
                <a:lnTo>
                  <a:pt x="0" y="837962"/>
                </a:lnTo>
                <a:lnTo>
                  <a:pt x="0" y="0"/>
                </a:lnTo>
                <a:close/>
              </a:path>
            </a:pathLst>
          </a:custGeom>
          <a:blipFill>
            <a:blip r:embed="rId7"/>
            <a:stretch>
              <a:fillRect/>
            </a:stretch>
          </a:blipFill>
        </p:spPr>
        <p:txBody>
          <a:bodyPr/>
          <a:lstStyle/>
          <a:p>
            <a:endParaRPr lang="en-CH"/>
          </a:p>
        </p:txBody>
      </p:sp>
      <p:sp>
        <p:nvSpPr>
          <p:cNvPr id="15" name="Freeform 15"/>
          <p:cNvSpPr/>
          <p:nvPr/>
        </p:nvSpPr>
        <p:spPr>
          <a:xfrm>
            <a:off x="11378756" y="6467277"/>
            <a:ext cx="1524413" cy="1313341"/>
          </a:xfrm>
          <a:custGeom>
            <a:avLst/>
            <a:gdLst/>
            <a:ahLst/>
            <a:cxnLst/>
            <a:rect l="l" t="t" r="r" b="b"/>
            <a:pathLst>
              <a:path w="1524413" h="1313341">
                <a:moveTo>
                  <a:pt x="0" y="0"/>
                </a:moveTo>
                <a:lnTo>
                  <a:pt x="1524414" y="0"/>
                </a:lnTo>
                <a:lnTo>
                  <a:pt x="1524414" y="1313341"/>
                </a:lnTo>
                <a:lnTo>
                  <a:pt x="0" y="1313341"/>
                </a:lnTo>
                <a:lnTo>
                  <a:pt x="0" y="0"/>
                </a:lnTo>
                <a:close/>
              </a:path>
            </a:pathLst>
          </a:custGeom>
          <a:blipFill>
            <a:blip r:embed="rId8"/>
            <a:stretch>
              <a:fillRect/>
            </a:stretch>
          </a:blipFill>
        </p:spPr>
        <p:txBody>
          <a:bodyPr/>
          <a:lstStyle/>
          <a:p>
            <a:endParaRPr lang="en-CH"/>
          </a:p>
        </p:txBody>
      </p:sp>
      <p:sp>
        <p:nvSpPr>
          <p:cNvPr id="16" name="Freeform 16"/>
          <p:cNvSpPr/>
          <p:nvPr/>
        </p:nvSpPr>
        <p:spPr>
          <a:xfrm>
            <a:off x="8305306" y="8379543"/>
            <a:ext cx="1724425" cy="840657"/>
          </a:xfrm>
          <a:custGeom>
            <a:avLst/>
            <a:gdLst/>
            <a:ahLst/>
            <a:cxnLst/>
            <a:rect l="l" t="t" r="r" b="b"/>
            <a:pathLst>
              <a:path w="1724425" h="840657">
                <a:moveTo>
                  <a:pt x="0" y="0"/>
                </a:moveTo>
                <a:lnTo>
                  <a:pt x="1724425" y="0"/>
                </a:lnTo>
                <a:lnTo>
                  <a:pt x="1724425" y="840657"/>
                </a:lnTo>
                <a:lnTo>
                  <a:pt x="0" y="840657"/>
                </a:lnTo>
                <a:lnTo>
                  <a:pt x="0" y="0"/>
                </a:lnTo>
                <a:close/>
              </a:path>
            </a:pathLst>
          </a:custGeom>
          <a:blipFill>
            <a:blip r:embed="rId9"/>
            <a:stretch>
              <a:fillRect/>
            </a:stretch>
          </a:blipFill>
        </p:spPr>
        <p:txBody>
          <a:bodyPr/>
          <a:lstStyle/>
          <a:p>
            <a:endParaRPr lang="en-CH"/>
          </a:p>
        </p:txBody>
      </p:sp>
      <p:sp>
        <p:nvSpPr>
          <p:cNvPr id="17" name="Freeform 17"/>
          <p:cNvSpPr/>
          <p:nvPr/>
        </p:nvSpPr>
        <p:spPr>
          <a:xfrm>
            <a:off x="11683556" y="2986234"/>
            <a:ext cx="1897218" cy="1156117"/>
          </a:xfrm>
          <a:custGeom>
            <a:avLst/>
            <a:gdLst/>
            <a:ahLst/>
            <a:cxnLst/>
            <a:rect l="l" t="t" r="r" b="b"/>
            <a:pathLst>
              <a:path w="1897218" h="1156117">
                <a:moveTo>
                  <a:pt x="0" y="0"/>
                </a:moveTo>
                <a:lnTo>
                  <a:pt x="1897219" y="0"/>
                </a:lnTo>
                <a:lnTo>
                  <a:pt x="1897219" y="1156118"/>
                </a:lnTo>
                <a:lnTo>
                  <a:pt x="0" y="1156118"/>
                </a:lnTo>
                <a:lnTo>
                  <a:pt x="0" y="0"/>
                </a:lnTo>
                <a:close/>
              </a:path>
            </a:pathLst>
          </a:custGeom>
          <a:blipFill>
            <a:blip r:embed="rId10"/>
            <a:stretch>
              <a:fillRect/>
            </a:stretch>
          </a:blipFill>
        </p:spPr>
        <p:txBody>
          <a:bodyPr/>
          <a:lstStyle/>
          <a:p>
            <a:endParaRPr lang="en-C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Box 2"/>
          <p:cNvSpPr txBox="1"/>
          <p:nvPr/>
        </p:nvSpPr>
        <p:spPr>
          <a:xfrm>
            <a:off x="2476500" y="895350"/>
            <a:ext cx="13335000" cy="537823"/>
          </a:xfrm>
          <a:prstGeom prst="rect">
            <a:avLst/>
          </a:prstGeom>
        </p:spPr>
        <p:txBody>
          <a:bodyPr lIns="0" tIns="0" rIns="0" bIns="0" rtlCol="0" anchor="t">
            <a:spAutoFit/>
          </a:bodyPr>
          <a:lstStyle/>
          <a:p>
            <a:pPr algn="ctr">
              <a:lnSpc>
                <a:spcPts val="4480"/>
              </a:lnSpc>
              <a:spcBef>
                <a:spcPct val="0"/>
              </a:spcBef>
            </a:pPr>
            <a:r>
              <a:rPr lang="en-CH" sz="3200" b="1" dirty="0">
                <a:solidFill>
                  <a:srgbClr val="000000"/>
                </a:solidFill>
                <a:latin typeface="Montserrat Semi-Bold"/>
                <a:ea typeface="Montserrat Semi-Bold"/>
                <a:cs typeface="Montserrat Semi-Bold"/>
                <a:sym typeface="Montserrat Semi-Bold"/>
              </a:rPr>
              <a:t>AMPS</a:t>
            </a:r>
            <a:r>
              <a:rPr lang="en-US" sz="3200" b="1" dirty="0">
                <a:solidFill>
                  <a:srgbClr val="000000"/>
                </a:solidFill>
                <a:latin typeface="Montserrat Semi-Bold"/>
                <a:ea typeface="Montserrat Semi-Bold"/>
                <a:cs typeface="Montserrat Semi-Bold"/>
                <a:sym typeface="Montserrat Semi-Bold"/>
              </a:rPr>
              <a:t> </a:t>
            </a:r>
            <a:r>
              <a:rPr lang="en-US" sz="3200" b="1" dirty="0" err="1">
                <a:solidFill>
                  <a:srgbClr val="000000"/>
                </a:solidFill>
                <a:latin typeface="Montserrat Semi-Bold"/>
                <a:ea typeface="Montserrat Semi-Bold"/>
                <a:cs typeface="Montserrat Semi-Bold"/>
                <a:sym typeface="Montserrat Semi-Bold"/>
              </a:rPr>
              <a:t>en</a:t>
            </a:r>
            <a:r>
              <a:rPr lang="en-US" sz="3200" b="1" dirty="0">
                <a:solidFill>
                  <a:srgbClr val="000000"/>
                </a:solidFill>
                <a:latin typeface="Montserrat Semi-Bold"/>
                <a:ea typeface="Montserrat Semi-Bold"/>
                <a:cs typeface="Montserrat Semi-Bold"/>
                <a:sym typeface="Montserrat Semi-Bold"/>
              </a:rPr>
              <a:t> </a:t>
            </a:r>
            <a:r>
              <a:rPr lang="en-US" sz="3200" b="1" dirty="0" err="1">
                <a:solidFill>
                  <a:srgbClr val="000000"/>
                </a:solidFill>
                <a:latin typeface="Montserrat Semi-Bold"/>
                <a:ea typeface="Montserrat Semi-Bold"/>
                <a:cs typeface="Montserrat Semi-Bold"/>
                <a:sym typeface="Montserrat Semi-Bold"/>
              </a:rPr>
              <a:t>bref</a:t>
            </a:r>
            <a:endParaRPr lang="en-US" sz="3200" b="1" dirty="0">
              <a:solidFill>
                <a:srgbClr val="000000"/>
              </a:solidFill>
              <a:latin typeface="Montserrat Semi-Bold"/>
              <a:ea typeface="Montserrat Semi-Bold"/>
              <a:cs typeface="Montserrat Semi-Bold"/>
              <a:sym typeface="Montserrat Semi-Bold"/>
            </a:endParaRPr>
          </a:p>
        </p:txBody>
      </p:sp>
      <p:sp>
        <p:nvSpPr>
          <p:cNvPr id="3" name="TextBox 3"/>
          <p:cNvSpPr txBox="1"/>
          <p:nvPr/>
        </p:nvSpPr>
        <p:spPr>
          <a:xfrm>
            <a:off x="2476500" y="1558898"/>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Un leadership uni pour les professions de la santé depuis 1999</a:t>
            </a:r>
          </a:p>
        </p:txBody>
      </p:sp>
      <p:grpSp>
        <p:nvGrpSpPr>
          <p:cNvPr id="4" name="Group 4"/>
          <p:cNvGrpSpPr/>
          <p:nvPr/>
        </p:nvGrpSpPr>
        <p:grpSpPr>
          <a:xfrm>
            <a:off x="1785092" y="2368523"/>
            <a:ext cx="6135084" cy="1873303"/>
            <a:chOff x="0" y="0"/>
            <a:chExt cx="8180112" cy="2497738"/>
          </a:xfrm>
        </p:grpSpPr>
        <p:grpSp>
          <p:nvGrpSpPr>
            <p:cNvPr id="5" name="Group 5"/>
            <p:cNvGrpSpPr/>
            <p:nvPr/>
          </p:nvGrpSpPr>
          <p:grpSpPr>
            <a:xfrm>
              <a:off x="314344" y="0"/>
              <a:ext cx="7865768" cy="2497738"/>
              <a:chOff x="0" y="0"/>
              <a:chExt cx="1553732" cy="493380"/>
            </a:xfrm>
          </p:grpSpPr>
          <p:sp>
            <p:nvSpPr>
              <p:cNvPr id="6" name="Freeform 6"/>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7" name="TextBox 7"/>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9" name="Freeform 9"/>
            <p:cNvSpPr/>
            <p:nvPr/>
          </p:nvSpPr>
          <p:spPr>
            <a:xfrm>
              <a:off x="301644" y="892918"/>
              <a:ext cx="622300" cy="711200"/>
            </a:xfrm>
            <a:custGeom>
              <a:avLst/>
              <a:gdLst/>
              <a:ahLst/>
              <a:cxnLst/>
              <a:rect l="l" t="t" r="r" b="b"/>
              <a:pathLst>
                <a:path w="622300" h="711200">
                  <a:moveTo>
                    <a:pt x="0" y="0"/>
                  </a:moveTo>
                  <a:lnTo>
                    <a:pt x="622300" y="0"/>
                  </a:lnTo>
                  <a:lnTo>
                    <a:pt x="622300" y="711200"/>
                  </a:lnTo>
                  <a:lnTo>
                    <a:pt x="0" y="711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10" name="TextBox 10"/>
            <p:cNvSpPr txBox="1"/>
            <p:nvPr/>
          </p:nvSpPr>
          <p:spPr>
            <a:xfrm>
              <a:off x="1756982" y="535955"/>
              <a:ext cx="5997445" cy="647729"/>
            </a:xfrm>
            <a:prstGeom prst="rect">
              <a:avLst/>
            </a:prstGeom>
          </p:spPr>
          <p:txBody>
            <a:bodyPr lIns="0" tIns="0" rIns="0" bIns="0" rtlCol="0" anchor="t">
              <a:spAutoFit/>
            </a:bodyPr>
            <a:lstStyle/>
            <a:p>
              <a:pPr algn="l">
                <a:lnSpc>
                  <a:spcPts val="3840"/>
                </a:lnSpc>
              </a:pPr>
              <a:r>
                <a:rPr lang="en-US" sz="3200" b="1">
                  <a:solidFill>
                    <a:srgbClr val="000000"/>
                  </a:solidFill>
                  <a:latin typeface="Open Sans Bold"/>
                  <a:ea typeface="Open Sans Bold"/>
                  <a:cs typeface="Open Sans Bold"/>
                  <a:sym typeface="Open Sans Bold"/>
                </a:rPr>
                <a:t>47 millions</a:t>
              </a:r>
            </a:p>
          </p:txBody>
        </p:sp>
        <p:sp>
          <p:nvSpPr>
            <p:cNvPr id="11" name="TextBox 11"/>
            <p:cNvSpPr txBox="1"/>
            <p:nvPr/>
          </p:nvSpPr>
          <p:spPr>
            <a:xfrm>
              <a:off x="1756982" y="1383090"/>
              <a:ext cx="5997445" cy="578639"/>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professionnels de santé </a:t>
              </a:r>
            </a:p>
          </p:txBody>
        </p:sp>
      </p:grpSp>
      <p:grpSp>
        <p:nvGrpSpPr>
          <p:cNvPr id="12" name="Group 12"/>
          <p:cNvGrpSpPr/>
          <p:nvPr/>
        </p:nvGrpSpPr>
        <p:grpSpPr>
          <a:xfrm>
            <a:off x="10396843" y="2368523"/>
            <a:ext cx="6135084" cy="1873303"/>
            <a:chOff x="0" y="0"/>
            <a:chExt cx="8180112" cy="2497738"/>
          </a:xfrm>
        </p:grpSpPr>
        <p:grpSp>
          <p:nvGrpSpPr>
            <p:cNvPr id="13" name="Group 13"/>
            <p:cNvGrpSpPr/>
            <p:nvPr/>
          </p:nvGrpSpPr>
          <p:grpSpPr>
            <a:xfrm>
              <a:off x="314344" y="0"/>
              <a:ext cx="7865768" cy="2497738"/>
              <a:chOff x="0" y="0"/>
              <a:chExt cx="1553732" cy="493380"/>
            </a:xfrm>
          </p:grpSpPr>
          <p:sp>
            <p:nvSpPr>
              <p:cNvPr id="14" name="Freeform 1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15" name="TextBox 15"/>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17" name="TextBox 17"/>
            <p:cNvSpPr txBox="1"/>
            <p:nvPr/>
          </p:nvSpPr>
          <p:spPr>
            <a:xfrm>
              <a:off x="1755526" y="411270"/>
              <a:ext cx="5997445" cy="1051054"/>
            </a:xfrm>
            <a:prstGeom prst="rect">
              <a:avLst/>
            </a:prstGeom>
          </p:spPr>
          <p:txBody>
            <a:bodyPr lIns="0" tIns="0" rIns="0" bIns="0" rtlCol="0" anchor="t">
              <a:spAutoFit/>
            </a:bodyPr>
            <a:lstStyle/>
            <a:p>
              <a:pPr algn="l">
                <a:lnSpc>
                  <a:spcPts val="3120"/>
                </a:lnSpc>
              </a:pPr>
              <a:r>
                <a:rPr lang="en-US" sz="2600" b="1">
                  <a:solidFill>
                    <a:srgbClr val="000000"/>
                  </a:solidFill>
                  <a:latin typeface="Open Sans Bold"/>
                  <a:ea typeface="Open Sans Bold"/>
                  <a:cs typeface="Open Sans Bold"/>
                  <a:sym typeface="Open Sans Bold"/>
                </a:rPr>
                <a:t>Collaboration interprofessionnelle</a:t>
              </a:r>
            </a:p>
          </p:txBody>
        </p:sp>
        <p:sp>
          <p:nvSpPr>
            <p:cNvPr id="18" name="TextBox 18"/>
            <p:cNvSpPr txBox="1"/>
            <p:nvPr/>
          </p:nvSpPr>
          <p:spPr>
            <a:xfrm>
              <a:off x="1755526" y="1690287"/>
              <a:ext cx="5997445" cy="386657"/>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Open Sans"/>
                  <a:ea typeface="Open Sans"/>
                  <a:cs typeface="Open Sans"/>
                  <a:sym typeface="Open Sans"/>
                </a:rPr>
                <a:t>promeut, pratique et dirige l'ICP</a:t>
              </a:r>
            </a:p>
          </p:txBody>
        </p:sp>
        <p:sp>
          <p:nvSpPr>
            <p:cNvPr id="19" name="Freeform 19"/>
            <p:cNvSpPr/>
            <p:nvPr/>
          </p:nvSpPr>
          <p:spPr>
            <a:xfrm>
              <a:off x="296747" y="892918"/>
              <a:ext cx="702882" cy="702882"/>
            </a:xfrm>
            <a:custGeom>
              <a:avLst/>
              <a:gdLst/>
              <a:ahLst/>
              <a:cxnLst/>
              <a:rect l="l" t="t" r="r" b="b"/>
              <a:pathLst>
                <a:path w="702882" h="702882">
                  <a:moveTo>
                    <a:pt x="0" y="0"/>
                  </a:moveTo>
                  <a:lnTo>
                    <a:pt x="702882" y="0"/>
                  </a:lnTo>
                  <a:lnTo>
                    <a:pt x="702882" y="702881"/>
                  </a:lnTo>
                  <a:lnTo>
                    <a:pt x="0" y="702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grpSp>
      <p:grpSp>
        <p:nvGrpSpPr>
          <p:cNvPr id="20" name="Group 20"/>
          <p:cNvGrpSpPr/>
          <p:nvPr/>
        </p:nvGrpSpPr>
        <p:grpSpPr>
          <a:xfrm>
            <a:off x="2020850" y="4708552"/>
            <a:ext cx="5899326" cy="1873303"/>
            <a:chOff x="0" y="0"/>
            <a:chExt cx="1553732" cy="493380"/>
          </a:xfrm>
        </p:grpSpPr>
        <p:sp>
          <p:nvSpPr>
            <p:cNvPr id="21" name="Freeform 21"/>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22" name="TextBox 22"/>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23" name="Freeform 23"/>
          <p:cNvSpPr/>
          <p:nvPr/>
        </p:nvSpPr>
        <p:spPr>
          <a:xfrm rot="-5400000">
            <a:off x="1528796" y="5139281"/>
            <a:ext cx="1524436" cy="1011844"/>
          </a:xfrm>
          <a:custGeom>
            <a:avLst/>
            <a:gdLst/>
            <a:ahLst/>
            <a:cxnLst/>
            <a:rect l="l" t="t" r="r" b="b"/>
            <a:pathLst>
              <a:path w="1524436" h="1011844">
                <a:moveTo>
                  <a:pt x="0" y="0"/>
                </a:moveTo>
                <a:lnTo>
                  <a:pt x="1524436" y="0"/>
                </a:lnTo>
                <a:lnTo>
                  <a:pt x="1524436" y="1011845"/>
                </a:lnTo>
                <a:lnTo>
                  <a:pt x="0" y="10118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24" name="TextBox 24"/>
          <p:cNvSpPr txBox="1"/>
          <p:nvPr/>
        </p:nvSpPr>
        <p:spPr>
          <a:xfrm>
            <a:off x="3102828" y="5110518"/>
            <a:ext cx="4498084" cy="485796"/>
          </a:xfrm>
          <a:prstGeom prst="rect">
            <a:avLst/>
          </a:prstGeom>
        </p:spPr>
        <p:txBody>
          <a:bodyPr lIns="0" tIns="0" rIns="0" bIns="0" rtlCol="0" anchor="t">
            <a:spAutoFit/>
          </a:bodyPr>
          <a:lstStyle/>
          <a:p>
            <a:pPr algn="l">
              <a:lnSpc>
                <a:spcPts val="3840"/>
              </a:lnSpc>
            </a:pPr>
            <a:r>
              <a:rPr lang="en-US" sz="3200" b="1">
                <a:solidFill>
                  <a:srgbClr val="000000"/>
                </a:solidFill>
                <a:latin typeface="Open Sans Bold"/>
                <a:ea typeface="Open Sans Bold"/>
                <a:cs typeface="Open Sans Bold"/>
                <a:sym typeface="Open Sans Bold"/>
              </a:rPr>
              <a:t>179</a:t>
            </a:r>
          </a:p>
        </p:txBody>
      </p:sp>
      <p:sp>
        <p:nvSpPr>
          <p:cNvPr id="25" name="TextBox 25"/>
          <p:cNvSpPr txBox="1"/>
          <p:nvPr/>
        </p:nvSpPr>
        <p:spPr>
          <a:xfrm>
            <a:off x="3102828" y="5731555"/>
            <a:ext cx="4498084" cy="448321"/>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pays ou territoires</a:t>
            </a:r>
          </a:p>
        </p:txBody>
      </p:sp>
      <p:sp>
        <p:nvSpPr>
          <p:cNvPr id="26" name="Freeform 26"/>
          <p:cNvSpPr/>
          <p:nvPr/>
        </p:nvSpPr>
        <p:spPr>
          <a:xfrm>
            <a:off x="1974116" y="5378503"/>
            <a:ext cx="528638" cy="528638"/>
          </a:xfrm>
          <a:custGeom>
            <a:avLst/>
            <a:gdLst/>
            <a:ahLst/>
            <a:cxnLst/>
            <a:rect l="l" t="t" r="r" b="b"/>
            <a:pathLst>
              <a:path w="528638" h="528638">
                <a:moveTo>
                  <a:pt x="0" y="0"/>
                </a:moveTo>
                <a:lnTo>
                  <a:pt x="528637" y="0"/>
                </a:lnTo>
                <a:lnTo>
                  <a:pt x="528637" y="528638"/>
                </a:lnTo>
                <a:lnTo>
                  <a:pt x="0" y="5286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grpSp>
        <p:nvGrpSpPr>
          <p:cNvPr id="27" name="Group 27"/>
          <p:cNvGrpSpPr/>
          <p:nvPr/>
        </p:nvGrpSpPr>
        <p:grpSpPr>
          <a:xfrm>
            <a:off x="10396843" y="4708552"/>
            <a:ext cx="6135084" cy="1873303"/>
            <a:chOff x="0" y="0"/>
            <a:chExt cx="8180112" cy="2497738"/>
          </a:xfrm>
        </p:grpSpPr>
        <p:grpSp>
          <p:nvGrpSpPr>
            <p:cNvPr id="28" name="Group 28"/>
            <p:cNvGrpSpPr/>
            <p:nvPr/>
          </p:nvGrpSpPr>
          <p:grpSpPr>
            <a:xfrm>
              <a:off x="314344" y="0"/>
              <a:ext cx="7865768" cy="2497738"/>
              <a:chOff x="0" y="0"/>
              <a:chExt cx="1553732" cy="493380"/>
            </a:xfrm>
          </p:grpSpPr>
          <p:sp>
            <p:nvSpPr>
              <p:cNvPr id="29" name="Freeform 29"/>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30" name="TextBox 30"/>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31" name="Freeform 31"/>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32" name="Freeform 32"/>
            <p:cNvSpPr/>
            <p:nvPr/>
          </p:nvSpPr>
          <p:spPr>
            <a:xfrm>
              <a:off x="378081" y="893269"/>
              <a:ext cx="592963" cy="711200"/>
            </a:xfrm>
            <a:custGeom>
              <a:avLst/>
              <a:gdLst/>
              <a:ahLst/>
              <a:cxnLst/>
              <a:rect l="l" t="t" r="r" b="b"/>
              <a:pathLst>
                <a:path w="592963" h="711200">
                  <a:moveTo>
                    <a:pt x="0" y="0"/>
                  </a:moveTo>
                  <a:lnTo>
                    <a:pt x="592963" y="0"/>
                  </a:lnTo>
                  <a:lnTo>
                    <a:pt x="592963" y="711200"/>
                  </a:lnTo>
                  <a:lnTo>
                    <a:pt x="0" y="711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33" name="TextBox 33"/>
            <p:cNvSpPr txBox="1"/>
            <p:nvPr/>
          </p:nvSpPr>
          <p:spPr>
            <a:xfrm>
              <a:off x="1755527" y="240077"/>
              <a:ext cx="5997445" cy="1051054"/>
            </a:xfrm>
            <a:prstGeom prst="rect">
              <a:avLst/>
            </a:prstGeom>
          </p:spPr>
          <p:txBody>
            <a:bodyPr lIns="0" tIns="0" rIns="0" bIns="0" rtlCol="0" anchor="t">
              <a:spAutoFit/>
            </a:bodyPr>
            <a:lstStyle/>
            <a:p>
              <a:pPr algn="l">
                <a:lnSpc>
                  <a:spcPts val="3119"/>
                </a:lnSpc>
              </a:pPr>
              <a:r>
                <a:rPr lang="en-US" sz="2599" b="1" dirty="0" err="1">
                  <a:solidFill>
                    <a:srgbClr val="000000"/>
                  </a:solidFill>
                  <a:latin typeface="Open Sans Bold"/>
                  <a:ea typeface="Open Sans Bold"/>
                  <a:cs typeface="Open Sans Bold"/>
                  <a:sym typeface="Open Sans Bold"/>
                </a:rPr>
                <a:t>Renforcement</a:t>
              </a:r>
              <a:r>
                <a:rPr lang="en-US" sz="2599" b="1" dirty="0">
                  <a:solidFill>
                    <a:srgbClr val="000000"/>
                  </a:solidFill>
                  <a:latin typeface="Open Sans Bold"/>
                  <a:ea typeface="Open Sans Bold"/>
                  <a:cs typeface="Open Sans Bold"/>
                  <a:sym typeface="Open Sans Bold"/>
                </a:rPr>
                <a:t> des </a:t>
              </a:r>
              <a:r>
                <a:rPr lang="en-US" sz="2599" b="1" dirty="0" err="1">
                  <a:solidFill>
                    <a:srgbClr val="000000"/>
                  </a:solidFill>
                  <a:latin typeface="Open Sans Bold"/>
                  <a:ea typeface="Open Sans Bold"/>
                  <a:cs typeface="Open Sans Bold"/>
                  <a:sym typeface="Open Sans Bold"/>
                </a:rPr>
                <a:t>systèmes</a:t>
              </a:r>
              <a:r>
                <a:rPr lang="en-US" sz="2599" b="1" dirty="0">
                  <a:solidFill>
                    <a:srgbClr val="000000"/>
                  </a:solidFill>
                  <a:latin typeface="Open Sans Bold"/>
                  <a:ea typeface="Open Sans Bold"/>
                  <a:cs typeface="Open Sans Bold"/>
                  <a:sym typeface="Open Sans Bold"/>
                </a:rPr>
                <a:t> de santé</a:t>
              </a:r>
            </a:p>
          </p:txBody>
        </p:sp>
        <p:sp>
          <p:nvSpPr>
            <p:cNvPr id="34" name="TextBox 34"/>
            <p:cNvSpPr txBox="1"/>
            <p:nvPr/>
          </p:nvSpPr>
          <p:spPr>
            <a:xfrm>
              <a:off x="1755527" y="1479554"/>
              <a:ext cx="5997445" cy="827578"/>
            </a:xfrm>
            <a:prstGeom prst="rect">
              <a:avLst/>
            </a:prstGeom>
          </p:spPr>
          <p:txBody>
            <a:bodyPr lIns="0" tIns="0" rIns="0" bIns="0" rtlCol="0" anchor="t">
              <a:spAutoFit/>
            </a:bodyPr>
            <a:lstStyle/>
            <a:p>
              <a:pPr algn="l">
                <a:lnSpc>
                  <a:spcPts val="2520"/>
                </a:lnSpc>
                <a:spcBef>
                  <a:spcPct val="0"/>
                </a:spcBef>
              </a:pPr>
              <a:r>
                <a:rPr lang="en-CH" sz="1800" dirty="0" err="1">
                  <a:solidFill>
                    <a:srgbClr val="000000"/>
                  </a:solidFill>
                  <a:latin typeface="Open Sans"/>
                  <a:ea typeface="Open Sans"/>
                  <a:cs typeface="Open Sans"/>
                  <a:sym typeface="Open Sans"/>
                </a:rPr>
                <a:t>en</a:t>
              </a:r>
              <a:r>
                <a:rPr lang="en-CH"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défend</a:t>
              </a:r>
              <a:r>
                <a:rPr lang="en-CH" sz="1800" dirty="0">
                  <a:solidFill>
                    <a:srgbClr val="000000"/>
                  </a:solidFill>
                  <a:latin typeface="Open Sans"/>
                  <a:ea typeface="Open Sans"/>
                  <a:cs typeface="Open Sans"/>
                  <a:sym typeface="Open Sans"/>
                </a:rPr>
                <a:t>ant</a:t>
              </a:r>
              <a:r>
                <a:rPr lang="en-US" sz="1800" dirty="0">
                  <a:solidFill>
                    <a:srgbClr val="000000"/>
                  </a:solidFill>
                  <a:latin typeface="Open Sans"/>
                  <a:ea typeface="Open Sans"/>
                  <a:cs typeface="Open Sans"/>
                  <a:sym typeface="Open Sans"/>
                </a:rPr>
                <a:t> le </a:t>
              </a:r>
              <a:r>
                <a:rPr lang="en-US" sz="1800" dirty="0" err="1">
                  <a:solidFill>
                    <a:srgbClr val="000000"/>
                  </a:solidFill>
                  <a:latin typeface="Open Sans"/>
                  <a:ea typeface="Open Sans"/>
                  <a:cs typeface="Open Sans"/>
                  <a:sym typeface="Open Sans"/>
                </a:rPr>
                <a:t>rôle</a:t>
              </a:r>
              <a:r>
                <a:rPr lang="en-US" sz="1800" dirty="0">
                  <a:solidFill>
                    <a:srgbClr val="000000"/>
                  </a:solidFill>
                  <a:latin typeface="Open Sans"/>
                  <a:ea typeface="Open Sans"/>
                  <a:cs typeface="Open Sans"/>
                  <a:sym typeface="Open Sans"/>
                </a:rPr>
                <a:t> central des </a:t>
              </a:r>
              <a:r>
                <a:rPr lang="en-US" sz="1800" dirty="0" err="1">
                  <a:solidFill>
                    <a:srgbClr val="000000"/>
                  </a:solidFill>
                  <a:latin typeface="Open Sans"/>
                  <a:ea typeface="Open Sans"/>
                  <a:cs typeface="Open Sans"/>
                  <a:sym typeface="Open Sans"/>
                </a:rPr>
                <a:t>professionnels</a:t>
              </a:r>
              <a:r>
                <a:rPr lang="en-US" sz="1800" dirty="0">
                  <a:solidFill>
                    <a:srgbClr val="000000"/>
                  </a:solidFill>
                  <a:latin typeface="Open Sans"/>
                  <a:ea typeface="Open Sans"/>
                  <a:cs typeface="Open Sans"/>
                  <a:sym typeface="Open Sans"/>
                </a:rPr>
                <a:t> de santé</a:t>
              </a:r>
            </a:p>
          </p:txBody>
        </p:sp>
      </p:grpSp>
      <p:grpSp>
        <p:nvGrpSpPr>
          <p:cNvPr id="35" name="Group 35"/>
          <p:cNvGrpSpPr/>
          <p:nvPr/>
        </p:nvGrpSpPr>
        <p:grpSpPr>
          <a:xfrm>
            <a:off x="1785092" y="7048580"/>
            <a:ext cx="6135084" cy="1873303"/>
            <a:chOff x="0" y="0"/>
            <a:chExt cx="8180112" cy="2497738"/>
          </a:xfrm>
        </p:grpSpPr>
        <p:grpSp>
          <p:nvGrpSpPr>
            <p:cNvPr id="36" name="Group 36"/>
            <p:cNvGrpSpPr/>
            <p:nvPr/>
          </p:nvGrpSpPr>
          <p:grpSpPr>
            <a:xfrm>
              <a:off x="314344" y="0"/>
              <a:ext cx="7865768" cy="2497738"/>
              <a:chOff x="0" y="0"/>
              <a:chExt cx="1553732" cy="493380"/>
            </a:xfrm>
          </p:grpSpPr>
          <p:sp>
            <p:nvSpPr>
              <p:cNvPr id="37" name="Freeform 37"/>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38" name="TextBox 38"/>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39" name="Freeform 39"/>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40" name="TextBox 40"/>
            <p:cNvSpPr txBox="1"/>
            <p:nvPr/>
          </p:nvSpPr>
          <p:spPr>
            <a:xfrm>
              <a:off x="1756982" y="231148"/>
              <a:ext cx="5997445" cy="647729"/>
            </a:xfrm>
            <a:prstGeom prst="rect">
              <a:avLst/>
            </a:prstGeom>
          </p:spPr>
          <p:txBody>
            <a:bodyPr lIns="0" tIns="0" rIns="0" bIns="0" rtlCol="0" anchor="t">
              <a:spAutoFit/>
            </a:bodyPr>
            <a:lstStyle/>
            <a:p>
              <a:pPr algn="l">
                <a:lnSpc>
                  <a:spcPts val="3840"/>
                </a:lnSpc>
              </a:pPr>
              <a:r>
                <a:rPr lang="en-US" sz="3200" b="1">
                  <a:solidFill>
                    <a:srgbClr val="000000"/>
                  </a:solidFill>
                  <a:latin typeface="Open Sans Bold"/>
                  <a:ea typeface="Open Sans Bold"/>
                  <a:cs typeface="Open Sans Bold"/>
                  <a:sym typeface="Open Sans Bold"/>
                </a:rPr>
                <a:t>735</a:t>
              </a:r>
            </a:p>
          </p:txBody>
        </p:sp>
        <p:sp>
          <p:nvSpPr>
            <p:cNvPr id="41" name="TextBox 41"/>
            <p:cNvSpPr txBox="1"/>
            <p:nvPr/>
          </p:nvSpPr>
          <p:spPr>
            <a:xfrm>
              <a:off x="1756982" y="1078247"/>
              <a:ext cx="5997445" cy="1188325"/>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organisations nationales membres</a:t>
              </a:r>
            </a:p>
          </p:txBody>
        </p:sp>
        <p:sp>
          <p:nvSpPr>
            <p:cNvPr id="42" name="Freeform 42"/>
            <p:cNvSpPr/>
            <p:nvPr/>
          </p:nvSpPr>
          <p:spPr>
            <a:xfrm>
              <a:off x="314344" y="907956"/>
              <a:ext cx="696513" cy="696513"/>
            </a:xfrm>
            <a:custGeom>
              <a:avLst/>
              <a:gdLst/>
              <a:ahLst/>
              <a:cxnLst/>
              <a:rect l="l" t="t" r="r" b="b"/>
              <a:pathLst>
                <a:path w="696513" h="696513">
                  <a:moveTo>
                    <a:pt x="0" y="0"/>
                  </a:moveTo>
                  <a:lnTo>
                    <a:pt x="696513" y="0"/>
                  </a:lnTo>
                  <a:lnTo>
                    <a:pt x="696513" y="696513"/>
                  </a:lnTo>
                  <a:lnTo>
                    <a:pt x="0" y="69651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CH"/>
            </a:p>
          </p:txBody>
        </p:sp>
      </p:grpSp>
      <p:grpSp>
        <p:nvGrpSpPr>
          <p:cNvPr id="43" name="Group 43"/>
          <p:cNvGrpSpPr/>
          <p:nvPr/>
        </p:nvGrpSpPr>
        <p:grpSpPr>
          <a:xfrm>
            <a:off x="10632601" y="7048580"/>
            <a:ext cx="5899326" cy="1873303"/>
            <a:chOff x="0" y="0"/>
            <a:chExt cx="1553732" cy="493380"/>
          </a:xfrm>
        </p:grpSpPr>
        <p:sp>
          <p:nvSpPr>
            <p:cNvPr id="44" name="Freeform 4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45" name="TextBox 45"/>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46" name="Freeform 46"/>
          <p:cNvSpPr/>
          <p:nvPr/>
        </p:nvSpPr>
        <p:spPr>
          <a:xfrm rot="-5400000">
            <a:off x="10140547" y="7479310"/>
            <a:ext cx="1524436" cy="1011844"/>
          </a:xfrm>
          <a:custGeom>
            <a:avLst/>
            <a:gdLst/>
            <a:ahLst/>
            <a:cxnLst/>
            <a:rect l="l" t="t" r="r" b="b"/>
            <a:pathLst>
              <a:path w="1524436" h="1011844">
                <a:moveTo>
                  <a:pt x="0" y="0"/>
                </a:moveTo>
                <a:lnTo>
                  <a:pt x="1524436" y="0"/>
                </a:lnTo>
                <a:lnTo>
                  <a:pt x="1524436" y="1011844"/>
                </a:lnTo>
                <a:lnTo>
                  <a:pt x="0" y="10118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CH"/>
          </a:p>
        </p:txBody>
      </p:sp>
      <p:sp>
        <p:nvSpPr>
          <p:cNvPr id="47" name="TextBox 47"/>
          <p:cNvSpPr txBox="1"/>
          <p:nvPr/>
        </p:nvSpPr>
        <p:spPr>
          <a:xfrm>
            <a:off x="11713487" y="7258002"/>
            <a:ext cx="4498084" cy="400098"/>
          </a:xfrm>
          <a:prstGeom prst="rect">
            <a:avLst/>
          </a:prstGeom>
        </p:spPr>
        <p:txBody>
          <a:bodyPr lIns="0" tIns="0" rIns="0" bIns="0" rtlCol="0" anchor="t">
            <a:spAutoFit/>
          </a:bodyPr>
          <a:lstStyle/>
          <a:p>
            <a:pPr algn="l">
              <a:lnSpc>
                <a:spcPts val="3120"/>
              </a:lnSpc>
            </a:pPr>
            <a:r>
              <a:rPr lang="en-US" sz="2600" b="1" dirty="0" err="1">
                <a:solidFill>
                  <a:srgbClr val="000000"/>
                </a:solidFill>
                <a:latin typeface="Open Sans Bold"/>
                <a:ea typeface="Open Sans Bold"/>
                <a:cs typeface="Open Sans Bold"/>
                <a:sym typeface="Open Sans Bold"/>
              </a:rPr>
              <a:t>Partenariat</a:t>
            </a:r>
            <a:endParaRPr lang="en-US" sz="2600" b="1" dirty="0">
              <a:solidFill>
                <a:srgbClr val="000000"/>
              </a:solidFill>
              <a:latin typeface="Open Sans Bold"/>
              <a:ea typeface="Open Sans Bold"/>
              <a:cs typeface="Open Sans Bold"/>
              <a:sym typeface="Open Sans Bold"/>
            </a:endParaRPr>
          </a:p>
        </p:txBody>
      </p:sp>
      <p:sp>
        <p:nvSpPr>
          <p:cNvPr id="48" name="TextBox 48"/>
          <p:cNvSpPr txBox="1"/>
          <p:nvPr/>
        </p:nvSpPr>
        <p:spPr>
          <a:xfrm>
            <a:off x="11713487" y="7658100"/>
            <a:ext cx="4498084" cy="1261884"/>
          </a:xfrm>
          <a:prstGeom prst="rect">
            <a:avLst/>
          </a:prstGeom>
        </p:spPr>
        <p:txBody>
          <a:bodyPr lIns="0" tIns="0" rIns="0" bIns="0" rtlCol="0" anchor="t">
            <a:spAutoFit/>
          </a:bodyPr>
          <a:lstStyle/>
          <a:p>
            <a:pPr algn="l">
              <a:lnSpc>
                <a:spcPts val="2520"/>
              </a:lnSpc>
              <a:spcBef>
                <a:spcPct val="0"/>
              </a:spcBef>
            </a:pPr>
            <a:r>
              <a:rPr lang="en-US" sz="1800" dirty="0" err="1">
                <a:solidFill>
                  <a:srgbClr val="000000"/>
                </a:solidFill>
                <a:latin typeface="Open Sans"/>
                <a:ea typeface="Open Sans"/>
                <a:cs typeface="Open Sans"/>
                <a:sym typeface="Open Sans"/>
              </a:rPr>
              <a:t>collabore</a:t>
            </a:r>
            <a:r>
              <a:rPr lang="en-US" sz="1800" dirty="0">
                <a:solidFill>
                  <a:srgbClr val="000000"/>
                </a:solidFill>
                <a:latin typeface="Open Sans"/>
                <a:ea typeface="Open Sans"/>
                <a:cs typeface="Open Sans"/>
                <a:sym typeface="Open Sans"/>
              </a:rPr>
              <a:t> avec des </a:t>
            </a:r>
            <a:r>
              <a:rPr lang="en-US" sz="1800" dirty="0" err="1">
                <a:solidFill>
                  <a:srgbClr val="000000"/>
                </a:solidFill>
                <a:latin typeface="Open Sans"/>
                <a:ea typeface="Open Sans"/>
                <a:cs typeface="Open Sans"/>
                <a:sym typeface="Open Sans"/>
              </a:rPr>
              <a:t>partenaires</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partageant</a:t>
            </a:r>
            <a:r>
              <a:rPr lang="en-US" sz="1800" dirty="0">
                <a:solidFill>
                  <a:srgbClr val="000000"/>
                </a:solidFill>
                <a:latin typeface="Open Sans"/>
                <a:ea typeface="Open Sans"/>
                <a:cs typeface="Open Sans"/>
                <a:sym typeface="Open Sans"/>
              </a:rPr>
              <a:t> les </a:t>
            </a:r>
            <a:r>
              <a:rPr lang="en-US" sz="1800" dirty="0" err="1">
                <a:solidFill>
                  <a:srgbClr val="000000"/>
                </a:solidFill>
                <a:latin typeface="Open Sans"/>
                <a:ea typeface="Open Sans"/>
                <a:cs typeface="Open Sans"/>
                <a:sym typeface="Open Sans"/>
              </a:rPr>
              <a:t>mêmes</a:t>
            </a:r>
            <a:r>
              <a:rPr lang="en-US" sz="1800" dirty="0">
                <a:solidFill>
                  <a:srgbClr val="000000"/>
                </a:solidFill>
                <a:latin typeface="Open Sans"/>
                <a:ea typeface="Open Sans"/>
                <a:cs typeface="Open Sans"/>
                <a:sym typeface="Open Sans"/>
              </a:rPr>
              <a:t> </a:t>
            </a:r>
            <a:r>
              <a:rPr lang="en-CH" sz="1800" dirty="0" err="1">
                <a:solidFill>
                  <a:srgbClr val="000000"/>
                </a:solidFill>
                <a:latin typeface="Open Sans"/>
                <a:ea typeface="Open Sans"/>
                <a:cs typeface="Open Sans"/>
                <a:sym typeface="Open Sans"/>
              </a:rPr>
              <a:t>valeurs</a:t>
            </a:r>
            <a:r>
              <a:rPr lang="en-US" sz="1800" dirty="0">
                <a:solidFill>
                  <a:srgbClr val="000000"/>
                </a:solidFill>
                <a:latin typeface="Open Sans"/>
                <a:ea typeface="Open Sans"/>
                <a:cs typeface="Open Sans"/>
                <a:sym typeface="Open Sans"/>
              </a:rPr>
              <a:t> pour faire </a:t>
            </a:r>
            <a:r>
              <a:rPr lang="en-US" sz="1800" dirty="0" err="1">
                <a:solidFill>
                  <a:srgbClr val="000000"/>
                </a:solidFill>
                <a:latin typeface="Open Sans"/>
                <a:ea typeface="Open Sans"/>
                <a:cs typeface="Open Sans"/>
                <a:sym typeface="Open Sans"/>
              </a:rPr>
              <a:t>progresser</a:t>
            </a:r>
            <a:r>
              <a:rPr lang="en-US" sz="1800" dirty="0">
                <a:solidFill>
                  <a:srgbClr val="000000"/>
                </a:solidFill>
                <a:latin typeface="Open Sans"/>
                <a:ea typeface="Open Sans"/>
                <a:cs typeface="Open Sans"/>
                <a:sym typeface="Open Sans"/>
              </a:rPr>
              <a:t> les professions de santé et la couverture sanitaire </a:t>
            </a:r>
            <a:r>
              <a:rPr lang="en-US" sz="1800" dirty="0" err="1">
                <a:solidFill>
                  <a:srgbClr val="000000"/>
                </a:solidFill>
                <a:latin typeface="Open Sans"/>
                <a:ea typeface="Open Sans"/>
                <a:cs typeface="Open Sans"/>
                <a:sym typeface="Open Sans"/>
              </a:rPr>
              <a:t>universelle</a:t>
            </a:r>
            <a:endParaRPr lang="en-US" sz="1800" dirty="0">
              <a:solidFill>
                <a:srgbClr val="000000"/>
              </a:solidFill>
              <a:latin typeface="Open Sans"/>
              <a:ea typeface="Open Sans"/>
              <a:cs typeface="Open Sans"/>
              <a:sym typeface="Open Sans"/>
            </a:endParaRPr>
          </a:p>
        </p:txBody>
      </p:sp>
      <p:sp>
        <p:nvSpPr>
          <p:cNvPr id="49" name="Freeform 49"/>
          <p:cNvSpPr/>
          <p:nvPr/>
        </p:nvSpPr>
        <p:spPr>
          <a:xfrm>
            <a:off x="10602741" y="7704990"/>
            <a:ext cx="560485" cy="560485"/>
          </a:xfrm>
          <a:custGeom>
            <a:avLst/>
            <a:gdLst/>
            <a:ahLst/>
            <a:cxnLst/>
            <a:rect l="l" t="t" r="r" b="b"/>
            <a:pathLst>
              <a:path w="560485" h="560485">
                <a:moveTo>
                  <a:pt x="0" y="0"/>
                </a:moveTo>
                <a:lnTo>
                  <a:pt x="560485" y="0"/>
                </a:lnTo>
                <a:lnTo>
                  <a:pt x="560485" y="560484"/>
                </a:lnTo>
                <a:lnTo>
                  <a:pt x="0" y="56048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CH"/>
          </a:p>
        </p:txBody>
      </p:sp>
      <p:sp>
        <p:nvSpPr>
          <p:cNvPr id="50" name="Freeform 50"/>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7"/>
            <a:stretch>
              <a:fillRect/>
            </a:stretch>
          </a:blipFill>
        </p:spPr>
        <p:txBody>
          <a:bodyPr/>
          <a:lstStyle/>
          <a:p>
            <a:endParaRPr lang="en-CH"/>
          </a:p>
        </p:txBody>
      </p:sp>
      <p:sp>
        <p:nvSpPr>
          <p:cNvPr id="51" name="Freeform 51"/>
          <p:cNvSpPr/>
          <p:nvPr/>
        </p:nvSpPr>
        <p:spPr>
          <a:xfrm>
            <a:off x="291167" y="294620"/>
            <a:ext cx="3689841" cy="934760"/>
          </a:xfrm>
          <a:custGeom>
            <a:avLst/>
            <a:gdLst/>
            <a:ahLst/>
            <a:cxnLst/>
            <a:rect l="l" t="t" r="r" b="b"/>
            <a:pathLst>
              <a:path w="3689841" h="934760">
                <a:moveTo>
                  <a:pt x="0" y="0"/>
                </a:moveTo>
                <a:lnTo>
                  <a:pt x="3689840" y="0"/>
                </a:lnTo>
                <a:lnTo>
                  <a:pt x="3689840" y="934760"/>
                </a:lnTo>
                <a:lnTo>
                  <a:pt x="0" y="934760"/>
                </a:lnTo>
                <a:lnTo>
                  <a:pt x="0" y="0"/>
                </a:lnTo>
                <a:close/>
              </a:path>
            </a:pathLst>
          </a:custGeom>
          <a:blipFill>
            <a:blip r:embed="rId28"/>
            <a:stretch>
              <a:fillRect/>
            </a:stretch>
          </a:blipFill>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5400000">
            <a:off x="1383043"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5400000">
            <a:off x="43309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rot="-5400000">
            <a:off x="1383043"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5" name="Freeform 5"/>
          <p:cNvSpPr/>
          <p:nvPr/>
        </p:nvSpPr>
        <p:spPr>
          <a:xfrm rot="-5400000">
            <a:off x="43309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6" name="Freeform 6"/>
          <p:cNvSpPr/>
          <p:nvPr/>
        </p:nvSpPr>
        <p:spPr>
          <a:xfrm rot="-5400000">
            <a:off x="72788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7" name="Freeform 7"/>
          <p:cNvSpPr/>
          <p:nvPr/>
        </p:nvSpPr>
        <p:spPr>
          <a:xfrm rot="-5400000">
            <a:off x="102267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8" name="Freeform 8"/>
          <p:cNvSpPr/>
          <p:nvPr/>
        </p:nvSpPr>
        <p:spPr>
          <a:xfrm rot="-5400000">
            <a:off x="131746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9" name="Freeform 9"/>
          <p:cNvSpPr/>
          <p:nvPr/>
        </p:nvSpPr>
        <p:spPr>
          <a:xfrm rot="-5400000">
            <a:off x="16122546"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10" name="Group 10"/>
          <p:cNvGrpSpPr/>
          <p:nvPr/>
        </p:nvGrpSpPr>
        <p:grpSpPr>
          <a:xfrm>
            <a:off x="632042" y="5341518"/>
            <a:ext cx="2284412" cy="3711416"/>
            <a:chOff x="0" y="0"/>
            <a:chExt cx="601656" cy="977492"/>
          </a:xfrm>
        </p:grpSpPr>
        <p:sp>
          <p:nvSpPr>
            <p:cNvPr id="11" name="Freeform 1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12" name="TextBox 12"/>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3579943" y="5341518"/>
            <a:ext cx="2284412" cy="3711416"/>
            <a:chOff x="0" y="0"/>
            <a:chExt cx="601656" cy="977492"/>
          </a:xfrm>
        </p:grpSpPr>
        <p:sp>
          <p:nvSpPr>
            <p:cNvPr id="14" name="Freeform 1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15" name="TextBox 15"/>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rot="5400000">
            <a:off x="72788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7" name="Freeform 17"/>
          <p:cNvSpPr/>
          <p:nvPr/>
        </p:nvSpPr>
        <p:spPr>
          <a:xfrm rot="5400000">
            <a:off x="102267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8" name="Freeform 18"/>
          <p:cNvSpPr/>
          <p:nvPr/>
        </p:nvSpPr>
        <p:spPr>
          <a:xfrm rot="5400000">
            <a:off x="131746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9" name="Freeform 19"/>
          <p:cNvSpPr/>
          <p:nvPr/>
        </p:nvSpPr>
        <p:spPr>
          <a:xfrm rot="5400000">
            <a:off x="16122546"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20" name="Group 20"/>
          <p:cNvGrpSpPr/>
          <p:nvPr/>
        </p:nvGrpSpPr>
        <p:grpSpPr>
          <a:xfrm>
            <a:off x="6527844" y="5341518"/>
            <a:ext cx="2284412" cy="3711416"/>
            <a:chOff x="0" y="0"/>
            <a:chExt cx="601656" cy="977492"/>
          </a:xfrm>
        </p:grpSpPr>
        <p:sp>
          <p:nvSpPr>
            <p:cNvPr id="21" name="Freeform 2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2" name="TextBox 22"/>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3" name="Group 23"/>
          <p:cNvGrpSpPr/>
          <p:nvPr/>
        </p:nvGrpSpPr>
        <p:grpSpPr>
          <a:xfrm>
            <a:off x="9475744" y="5341518"/>
            <a:ext cx="2284412" cy="3711416"/>
            <a:chOff x="0" y="0"/>
            <a:chExt cx="601656" cy="977492"/>
          </a:xfrm>
        </p:grpSpPr>
        <p:sp>
          <p:nvSpPr>
            <p:cNvPr id="24" name="Freeform 2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5" name="TextBox 25"/>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6" name="Group 26"/>
          <p:cNvGrpSpPr/>
          <p:nvPr/>
        </p:nvGrpSpPr>
        <p:grpSpPr>
          <a:xfrm>
            <a:off x="12423645" y="5341518"/>
            <a:ext cx="2284412" cy="3711416"/>
            <a:chOff x="0" y="0"/>
            <a:chExt cx="601656" cy="977492"/>
          </a:xfrm>
        </p:grpSpPr>
        <p:sp>
          <p:nvSpPr>
            <p:cNvPr id="27" name="Freeform 27"/>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8" name="TextBox 28"/>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9" name="Group 29"/>
          <p:cNvGrpSpPr/>
          <p:nvPr/>
        </p:nvGrpSpPr>
        <p:grpSpPr>
          <a:xfrm>
            <a:off x="15371545" y="5341518"/>
            <a:ext cx="2284412" cy="3711416"/>
            <a:chOff x="0" y="0"/>
            <a:chExt cx="601656" cy="977492"/>
          </a:xfrm>
        </p:grpSpPr>
        <p:sp>
          <p:nvSpPr>
            <p:cNvPr id="30" name="Freeform 30"/>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31" name="TextBox 31"/>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32" name="Group 32"/>
          <p:cNvGrpSpPr/>
          <p:nvPr/>
        </p:nvGrpSpPr>
        <p:grpSpPr>
          <a:xfrm>
            <a:off x="0" y="3223375"/>
            <a:ext cx="18288000" cy="609600"/>
            <a:chOff x="0" y="0"/>
            <a:chExt cx="4816593" cy="160553"/>
          </a:xfrm>
        </p:grpSpPr>
        <p:sp>
          <p:nvSpPr>
            <p:cNvPr id="33" name="Freeform 33"/>
            <p:cNvSpPr/>
            <p:nvPr/>
          </p:nvSpPr>
          <p:spPr>
            <a:xfrm>
              <a:off x="0" y="0"/>
              <a:ext cx="4816592" cy="160553"/>
            </a:xfrm>
            <a:custGeom>
              <a:avLst/>
              <a:gdLst/>
              <a:ahLst/>
              <a:cxnLst/>
              <a:rect l="l" t="t" r="r" b="b"/>
              <a:pathLst>
                <a:path w="4816592" h="160553">
                  <a:moveTo>
                    <a:pt x="0" y="0"/>
                  </a:moveTo>
                  <a:lnTo>
                    <a:pt x="4816592" y="0"/>
                  </a:lnTo>
                  <a:lnTo>
                    <a:pt x="4816592" y="160553"/>
                  </a:lnTo>
                  <a:lnTo>
                    <a:pt x="0" y="160553"/>
                  </a:lnTo>
                  <a:close/>
                </a:path>
              </a:pathLst>
            </a:custGeom>
            <a:solidFill>
              <a:srgbClr val="C6C8CC"/>
            </a:solidFill>
          </p:spPr>
          <p:txBody>
            <a:bodyPr/>
            <a:lstStyle/>
            <a:p>
              <a:endParaRPr lang="en-CH"/>
            </a:p>
          </p:txBody>
        </p:sp>
        <p:sp>
          <p:nvSpPr>
            <p:cNvPr id="34" name="TextBox 34"/>
            <p:cNvSpPr txBox="1"/>
            <p:nvPr/>
          </p:nvSpPr>
          <p:spPr>
            <a:xfrm>
              <a:off x="0" y="9525"/>
              <a:ext cx="4816593" cy="151028"/>
            </a:xfrm>
            <a:prstGeom prst="rect">
              <a:avLst/>
            </a:prstGeom>
          </p:spPr>
          <p:txBody>
            <a:bodyPr lIns="50800" tIns="50800" rIns="50800" bIns="50800" rtlCol="0" anchor="ctr"/>
            <a:lstStyle/>
            <a:p>
              <a:pPr algn="ctr">
                <a:lnSpc>
                  <a:spcPts val="2160"/>
                </a:lnSpc>
              </a:pPr>
              <a:endParaRPr/>
            </a:p>
          </p:txBody>
        </p:sp>
      </p:grpSp>
      <p:sp>
        <p:nvSpPr>
          <p:cNvPr id="35" name="Freeform 35"/>
          <p:cNvSpPr/>
          <p:nvPr/>
        </p:nvSpPr>
        <p:spPr>
          <a:xfrm>
            <a:off x="1028700"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36" name="Freeform 36"/>
          <p:cNvSpPr/>
          <p:nvPr/>
        </p:nvSpPr>
        <p:spPr>
          <a:xfrm>
            <a:off x="39766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37" name="Freeform 37"/>
          <p:cNvSpPr/>
          <p:nvPr/>
        </p:nvSpPr>
        <p:spPr>
          <a:xfrm>
            <a:off x="69245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sp>
        <p:nvSpPr>
          <p:cNvPr id="38" name="Freeform 38"/>
          <p:cNvSpPr/>
          <p:nvPr/>
        </p:nvSpPr>
        <p:spPr>
          <a:xfrm>
            <a:off x="98724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39" name="Freeform 39"/>
          <p:cNvSpPr/>
          <p:nvPr/>
        </p:nvSpPr>
        <p:spPr>
          <a:xfrm>
            <a:off x="128203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40" name="Freeform 40"/>
          <p:cNvSpPr/>
          <p:nvPr/>
        </p:nvSpPr>
        <p:spPr>
          <a:xfrm>
            <a:off x="15768203"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41" name="Freeform 41"/>
          <p:cNvSpPr/>
          <p:nvPr/>
        </p:nvSpPr>
        <p:spPr>
          <a:xfrm>
            <a:off x="7363173" y="312812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42" name="Freeform 42"/>
          <p:cNvSpPr/>
          <p:nvPr/>
        </p:nvSpPr>
        <p:spPr>
          <a:xfrm>
            <a:off x="4419426" y="312128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43" name="TextBox 43"/>
          <p:cNvSpPr txBox="1"/>
          <p:nvPr/>
        </p:nvSpPr>
        <p:spPr>
          <a:xfrm>
            <a:off x="2476500" y="1381457"/>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Leadership, résultats et partenariats</a:t>
            </a:r>
          </a:p>
        </p:txBody>
      </p:sp>
      <p:sp>
        <p:nvSpPr>
          <p:cNvPr id="44" name="TextBox 44"/>
          <p:cNvSpPr txBox="1"/>
          <p:nvPr/>
        </p:nvSpPr>
        <p:spPr>
          <a:xfrm>
            <a:off x="2476500" y="614260"/>
            <a:ext cx="13335000" cy="537797"/>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Ce que nous faisons</a:t>
            </a:r>
          </a:p>
        </p:txBody>
      </p:sp>
      <p:grpSp>
        <p:nvGrpSpPr>
          <p:cNvPr id="45" name="Group 45"/>
          <p:cNvGrpSpPr/>
          <p:nvPr/>
        </p:nvGrpSpPr>
        <p:grpSpPr>
          <a:xfrm>
            <a:off x="812627" y="6483554"/>
            <a:ext cx="1923244" cy="2622346"/>
            <a:chOff x="0" y="9525"/>
            <a:chExt cx="2564325" cy="3496461"/>
          </a:xfrm>
        </p:grpSpPr>
        <p:sp>
          <p:nvSpPr>
            <p:cNvPr id="46" name="TextBox 46"/>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Leadership en matière de santé mondiale</a:t>
              </a:r>
            </a:p>
          </p:txBody>
        </p:sp>
        <p:sp>
          <p:nvSpPr>
            <p:cNvPr id="47" name="TextBox 47"/>
            <p:cNvSpPr txBox="1"/>
            <p:nvPr/>
          </p:nvSpPr>
          <p:spPr>
            <a:xfrm>
              <a:off x="0" y="1207921"/>
              <a:ext cx="2564325" cy="2298065"/>
            </a:xfrm>
            <a:prstGeom prst="rect">
              <a:avLst/>
            </a:prstGeom>
          </p:spPr>
          <p:txBody>
            <a:bodyPr lIns="0" tIns="0" rIns="0" bIns="0" rtlCol="0" anchor="t">
              <a:spAutoFit/>
            </a:bodyPr>
            <a:lstStyle/>
            <a:p>
              <a:pPr algn="ctr">
                <a:spcBef>
                  <a:spcPct val="0"/>
                </a:spcBef>
              </a:pPr>
              <a:r>
                <a:rPr lang="en-US" sz="1600" dirty="0" err="1">
                  <a:solidFill>
                    <a:srgbClr val="000000"/>
                  </a:solidFill>
                  <a:latin typeface="Open Sans"/>
                  <a:ea typeface="Open Sans"/>
                  <a:cs typeface="Open Sans"/>
                  <a:sym typeface="Open Sans"/>
                </a:rPr>
                <a:t>Représente</a:t>
              </a:r>
              <a:r>
                <a:rPr lang="en-US" sz="1600" dirty="0">
                  <a:solidFill>
                    <a:srgbClr val="000000"/>
                  </a:solidFill>
                  <a:latin typeface="Open Sans"/>
                  <a:ea typeface="Open Sans"/>
                  <a:cs typeface="Open Sans"/>
                  <a:sym typeface="Open Sans"/>
                </a:rPr>
                <a:t> les professions </a:t>
              </a:r>
              <a:r>
                <a:rPr lang="en-US" sz="1600" dirty="0" err="1">
                  <a:solidFill>
                    <a:srgbClr val="000000"/>
                  </a:solidFill>
                  <a:latin typeface="Open Sans"/>
                  <a:ea typeface="Open Sans"/>
                  <a:cs typeface="Open Sans"/>
                  <a:sym typeface="Open Sans"/>
                </a:rPr>
                <a:t>lors</a:t>
              </a:r>
              <a:r>
                <a:rPr lang="en-US" sz="1600" dirty="0">
                  <a:solidFill>
                    <a:srgbClr val="000000"/>
                  </a:solidFill>
                  <a:latin typeface="Open Sans"/>
                  <a:ea typeface="Open Sans"/>
                  <a:cs typeface="Open Sans"/>
                  <a:sym typeface="Open Sans"/>
                </a:rPr>
                <a:t> des </a:t>
              </a:r>
              <a:r>
                <a:rPr lang="en-US" sz="1600" dirty="0" err="1">
                  <a:solidFill>
                    <a:srgbClr val="000000"/>
                  </a:solidFill>
                  <a:latin typeface="Open Sans"/>
                  <a:ea typeface="Open Sans"/>
                  <a:cs typeface="Open Sans"/>
                  <a:sym typeface="Open Sans"/>
                </a:rPr>
                <a:t>réunions</a:t>
              </a:r>
              <a:r>
                <a:rPr lang="en-US" sz="1600" dirty="0">
                  <a:solidFill>
                    <a:srgbClr val="000000"/>
                  </a:solidFill>
                  <a:latin typeface="Open Sans"/>
                  <a:ea typeface="Open Sans"/>
                  <a:cs typeface="Open Sans"/>
                  <a:sym typeface="Open Sans"/>
                </a:rPr>
                <a:t> de</a:t>
              </a:r>
              <a:r>
                <a:rPr lang="en-CH" sz="1600" dirty="0">
                  <a:solidFill>
                    <a:srgbClr val="000000"/>
                  </a:solidFill>
                  <a:latin typeface="Open Sans"/>
                  <a:ea typeface="Open Sans"/>
                  <a:cs typeface="Open Sans"/>
                  <a:sym typeface="Open Sans"/>
                </a:rPr>
                <a:t>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dir</a:t>
              </a:r>
              <a:r>
                <a:rPr lang="en-CH" sz="1600" dirty="0" err="1">
                  <a:solidFill>
                    <a:srgbClr val="000000"/>
                  </a:solidFill>
                  <a:latin typeface="Open Sans"/>
                  <a:ea typeface="Open Sans"/>
                  <a:cs typeface="Open Sans"/>
                  <a:sym typeface="Open Sans"/>
                </a:rPr>
                <a:t>igeants</a:t>
              </a:r>
              <a:r>
                <a:rPr lang="en-US" sz="1600" dirty="0">
                  <a:solidFill>
                    <a:srgbClr val="000000"/>
                  </a:solidFill>
                  <a:latin typeface="Open Sans"/>
                  <a:ea typeface="Open Sans"/>
                  <a:cs typeface="Open Sans"/>
                  <a:sym typeface="Open Sans"/>
                </a:rPr>
                <a:t> de la </a:t>
              </a:r>
              <a:r>
                <a:rPr lang="en-US" sz="1600" dirty="0" err="1">
                  <a:solidFill>
                    <a:srgbClr val="000000"/>
                  </a:solidFill>
                  <a:latin typeface="Open Sans"/>
                  <a:ea typeface="Open Sans"/>
                  <a:cs typeface="Open Sans"/>
                  <a:sym typeface="Open Sans"/>
                </a:rPr>
                <a:t>communauté</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mondiale</a:t>
              </a:r>
              <a:r>
                <a:rPr lang="en-US" sz="1600" dirty="0">
                  <a:solidFill>
                    <a:srgbClr val="000000"/>
                  </a:solidFill>
                  <a:latin typeface="Open Sans"/>
                  <a:ea typeface="Open Sans"/>
                  <a:cs typeface="Open Sans"/>
                  <a:sym typeface="Open Sans"/>
                </a:rPr>
                <a:t> de la santé</a:t>
              </a:r>
            </a:p>
          </p:txBody>
        </p:sp>
      </p:grpSp>
      <p:grpSp>
        <p:nvGrpSpPr>
          <p:cNvPr id="48" name="Group 48"/>
          <p:cNvGrpSpPr/>
          <p:nvPr/>
        </p:nvGrpSpPr>
        <p:grpSpPr>
          <a:xfrm>
            <a:off x="3657600" y="6483554"/>
            <a:ext cx="2206754" cy="2241346"/>
            <a:chOff x="-137235" y="9525"/>
            <a:chExt cx="2942338" cy="2988460"/>
          </a:xfrm>
        </p:grpSpPr>
        <p:sp>
          <p:nvSpPr>
            <p:cNvPr id="49" name="TextBox 49"/>
            <p:cNvSpPr txBox="1"/>
            <p:nvPr/>
          </p:nvSpPr>
          <p:spPr>
            <a:xfrm>
              <a:off x="0" y="9525"/>
              <a:ext cx="2564325" cy="701561"/>
            </a:xfrm>
            <a:prstGeom prst="rect">
              <a:avLst/>
            </a:prstGeom>
          </p:spPr>
          <p:txBody>
            <a:bodyPr lIns="0" tIns="0" rIns="0" bIns="0" rtlCol="0" anchor="t">
              <a:spAutoFit/>
            </a:bodyPr>
            <a:lstStyle/>
            <a:p>
              <a:pPr algn="ctr">
                <a:lnSpc>
                  <a:spcPts val="2160"/>
                </a:lnSpc>
              </a:pPr>
              <a:r>
                <a:rPr lang="en-US" sz="1800" b="1" dirty="0" err="1">
                  <a:solidFill>
                    <a:srgbClr val="000000"/>
                  </a:solidFill>
                  <a:latin typeface="Open Sans Bold"/>
                  <a:ea typeface="Open Sans Bold"/>
                  <a:cs typeface="Open Sans Bold"/>
                  <a:sym typeface="Open Sans Bold"/>
                </a:rPr>
                <a:t>Gouvernance</a:t>
              </a:r>
              <a:r>
                <a:rPr lang="en-US" sz="1800" b="1" dirty="0">
                  <a:solidFill>
                    <a:srgbClr val="000000"/>
                  </a:solidFill>
                  <a:latin typeface="Open Sans Bold"/>
                  <a:ea typeface="Open Sans Bold"/>
                  <a:cs typeface="Open Sans Bold"/>
                  <a:sym typeface="Open Sans Bold"/>
                </a:rPr>
                <a:t> de </a:t>
              </a:r>
              <a:r>
                <a:rPr lang="en-US" sz="1800" b="1" dirty="0" err="1">
                  <a:solidFill>
                    <a:srgbClr val="000000"/>
                  </a:solidFill>
                  <a:latin typeface="Open Sans Bold"/>
                  <a:ea typeface="Open Sans Bold"/>
                  <a:cs typeface="Open Sans Bold"/>
                  <a:sym typeface="Open Sans Bold"/>
                </a:rPr>
                <a:t>l'OMS</a:t>
              </a:r>
              <a:endParaRPr lang="en-US" sz="1800" b="1" dirty="0">
                <a:solidFill>
                  <a:srgbClr val="000000"/>
                </a:solidFill>
                <a:latin typeface="Open Sans Bold"/>
                <a:ea typeface="Open Sans Bold"/>
                <a:cs typeface="Open Sans Bold"/>
                <a:sym typeface="Open Sans Bold"/>
              </a:endParaRPr>
            </a:p>
          </p:txBody>
        </p:sp>
        <p:sp>
          <p:nvSpPr>
            <p:cNvPr id="50" name="TextBox 50"/>
            <p:cNvSpPr txBox="1"/>
            <p:nvPr/>
          </p:nvSpPr>
          <p:spPr>
            <a:xfrm>
              <a:off x="-137235" y="1028215"/>
              <a:ext cx="2942338" cy="1969770"/>
            </a:xfrm>
            <a:prstGeom prst="rect">
              <a:avLst/>
            </a:prstGeom>
          </p:spPr>
          <p:txBody>
            <a:bodyPr wrap="square" lIns="0" tIns="0" rIns="0" bIns="0" rtlCol="0" anchor="t">
              <a:spAutoFit/>
            </a:bodyPr>
            <a:lstStyle/>
            <a:p>
              <a:pPr algn="ctr">
                <a:spcBef>
                  <a:spcPct val="0"/>
                </a:spcBef>
              </a:pPr>
              <a:r>
                <a:rPr lang="en-US" sz="1600" dirty="0" err="1">
                  <a:solidFill>
                    <a:srgbClr val="000000"/>
                  </a:solidFill>
                  <a:latin typeface="Open Sans"/>
                  <a:ea typeface="Open Sans"/>
                  <a:cs typeface="Open Sans"/>
                  <a:sym typeface="Open Sans"/>
                </a:rPr>
                <a:t>Déclarations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conjointes</a:t>
              </a:r>
              <a:r>
                <a:rPr lang="en-US" sz="1600" dirty="0">
                  <a:solidFill>
                    <a:srgbClr val="000000"/>
                  </a:solidFill>
                  <a:latin typeface="Open Sans"/>
                  <a:ea typeface="Open Sans"/>
                  <a:cs typeface="Open Sans"/>
                  <a:sym typeface="Open Sans"/>
                </a:rPr>
                <a:t> aux </a:t>
              </a:r>
              <a:r>
                <a:rPr lang="en-US" sz="1600" dirty="0" err="1">
                  <a:solidFill>
                    <a:srgbClr val="000000"/>
                  </a:solidFill>
                  <a:latin typeface="Open Sans"/>
                  <a:ea typeface="Open Sans"/>
                  <a:cs typeface="Open Sans"/>
                  <a:sym typeface="Open Sans"/>
                </a:rPr>
                <a:t>organes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directeurs</a:t>
              </a:r>
              <a:r>
                <a:rPr lang="en-US" sz="1600" dirty="0">
                  <a:solidFill>
                    <a:srgbClr val="000000"/>
                  </a:solidFill>
                  <a:latin typeface="Open Sans"/>
                  <a:ea typeface="Open Sans"/>
                  <a:cs typeface="Open Sans"/>
                  <a:sym typeface="Open Sans"/>
                </a:rPr>
                <a:t> de </a:t>
              </a:r>
              <a:r>
                <a:rPr lang="en-US" sz="1600" dirty="0" err="1">
                  <a:solidFill>
                    <a:srgbClr val="000000"/>
                  </a:solidFill>
                  <a:latin typeface="Open Sans"/>
                  <a:ea typeface="Open Sans"/>
                  <a:cs typeface="Open Sans"/>
                  <a:sym typeface="Open Sans"/>
                </a:rPr>
                <a:t>l'OMS</a:t>
              </a:r>
              <a:r>
                <a:rPr lang="en-US" sz="1600" dirty="0">
                  <a:solidFill>
                    <a:srgbClr val="000000"/>
                  </a:solidFill>
                  <a:latin typeface="Open Sans"/>
                  <a:ea typeface="Open Sans"/>
                  <a:cs typeface="Open Sans"/>
                  <a:sym typeface="Open Sans"/>
                </a:rPr>
                <a:t> ; </a:t>
              </a:r>
              <a:r>
                <a:rPr lang="en-CH" sz="1600" dirty="0">
                  <a:solidFill>
                    <a:srgbClr val="000000"/>
                  </a:solidFill>
                  <a:latin typeface="Open Sans"/>
                  <a:ea typeface="Open Sans"/>
                  <a:cs typeface="Open Sans"/>
                  <a:sym typeface="Open Sans"/>
                </a:rPr>
                <a:t>E</a:t>
              </a:r>
              <a:r>
                <a:rPr lang="en-US" sz="1600" dirty="0" err="1">
                  <a:solidFill>
                    <a:srgbClr val="000000"/>
                  </a:solidFill>
                  <a:latin typeface="Open Sans"/>
                  <a:ea typeface="Open Sans"/>
                  <a:cs typeface="Open Sans"/>
                  <a:sym typeface="Open Sans"/>
                </a:rPr>
                <a:t>vénements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parallèles</a:t>
              </a:r>
              <a:r>
                <a:rPr lang="en-US" sz="1600" dirty="0">
                  <a:solidFill>
                    <a:srgbClr val="000000"/>
                  </a:solidFill>
                  <a:latin typeface="Open Sans"/>
                  <a:ea typeface="Open Sans"/>
                  <a:cs typeface="Open Sans"/>
                  <a:sym typeface="Open Sans"/>
                </a:rPr>
                <a:t> à </a:t>
              </a:r>
              <a:r>
                <a:rPr lang="en-US" sz="1600" dirty="0" err="1">
                  <a:solidFill>
                    <a:srgbClr val="000000"/>
                  </a:solidFill>
                  <a:latin typeface="Open Sans"/>
                  <a:ea typeface="Open Sans"/>
                  <a:cs typeface="Open Sans"/>
                  <a:sym typeface="Open Sans"/>
                </a:rPr>
                <a:t>l'Assemblée</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mondiale</a:t>
              </a:r>
              <a:r>
                <a:rPr lang="en-US" sz="1600" dirty="0">
                  <a:solidFill>
                    <a:srgbClr val="000000"/>
                  </a:solidFill>
                  <a:latin typeface="Open Sans"/>
                  <a:ea typeface="Open Sans"/>
                  <a:cs typeface="Open Sans"/>
                  <a:sym typeface="Open Sans"/>
                </a:rPr>
                <a:t> de la santé</a:t>
              </a:r>
            </a:p>
          </p:txBody>
        </p:sp>
      </p:grpSp>
      <p:grpSp>
        <p:nvGrpSpPr>
          <p:cNvPr id="51" name="Group 51"/>
          <p:cNvGrpSpPr/>
          <p:nvPr/>
        </p:nvGrpSpPr>
        <p:grpSpPr>
          <a:xfrm>
            <a:off x="6708428" y="6483554"/>
            <a:ext cx="1923244" cy="2400255"/>
            <a:chOff x="0" y="9525"/>
            <a:chExt cx="2564325" cy="3200341"/>
          </a:xfrm>
        </p:grpSpPr>
        <p:sp>
          <p:nvSpPr>
            <p:cNvPr id="52" name="TextBox 52"/>
            <p:cNvSpPr txBox="1"/>
            <p:nvPr/>
          </p:nvSpPr>
          <p:spPr>
            <a:xfrm>
              <a:off x="0" y="9525"/>
              <a:ext cx="2564325"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Plaidoyer</a:t>
              </a:r>
            </a:p>
          </p:txBody>
        </p:sp>
        <p:sp>
          <p:nvSpPr>
            <p:cNvPr id="53" name="TextBox 53"/>
            <p:cNvSpPr txBox="1"/>
            <p:nvPr/>
          </p:nvSpPr>
          <p:spPr>
            <a:xfrm>
              <a:off x="0" y="583506"/>
              <a:ext cx="2564325" cy="2626360"/>
            </a:xfrm>
            <a:prstGeom prst="rect">
              <a:avLst/>
            </a:prstGeom>
          </p:spPr>
          <p:txBody>
            <a:bodyPr lIns="0" tIns="0" rIns="0" bIns="0" rtlCol="0" anchor="t">
              <a:spAutoFit/>
            </a:bodyPr>
            <a:lstStyle/>
            <a:p>
              <a:pPr algn="ctr">
                <a:spcBef>
                  <a:spcPct val="0"/>
                </a:spcBef>
              </a:pPr>
              <a:r>
                <a:rPr lang="en-US" sz="1600" dirty="0">
                  <a:solidFill>
                    <a:srgbClr val="000000"/>
                  </a:solidFill>
                  <a:latin typeface="Open Sans"/>
                  <a:ea typeface="Open Sans"/>
                  <a:cs typeface="Open Sans"/>
                  <a:sym typeface="Open Sans"/>
                </a:rPr>
                <a:t>Webinaires, </a:t>
              </a:r>
              <a:r>
                <a:rPr lang="en-US" sz="1600" dirty="0" err="1">
                  <a:solidFill>
                    <a:srgbClr val="000000"/>
                  </a:solidFill>
                  <a:latin typeface="Open Sans"/>
                  <a:ea typeface="Open Sans"/>
                  <a:cs typeface="Open Sans"/>
                  <a:sym typeface="Open Sans"/>
                </a:rPr>
                <a:t>événements</a:t>
              </a:r>
              <a:r>
                <a:rPr lang="en-US" sz="1600" dirty="0">
                  <a:solidFill>
                    <a:srgbClr val="000000"/>
                  </a:solidFill>
                  <a:latin typeface="Open Sans"/>
                  <a:ea typeface="Open Sans"/>
                  <a:cs typeface="Open Sans"/>
                  <a:sym typeface="Open Sans"/>
                </a:rPr>
                <a:t>, communiqués de </a:t>
              </a:r>
              <a:r>
                <a:rPr lang="en-US" sz="1600" dirty="0" err="1">
                  <a:solidFill>
                    <a:srgbClr val="000000"/>
                  </a:solidFill>
                  <a:latin typeface="Open Sans"/>
                  <a:ea typeface="Open Sans"/>
                  <a:cs typeface="Open Sans"/>
                  <a:sym typeface="Open Sans"/>
                </a:rPr>
                <a:t>presse</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campagnes</a:t>
              </a:r>
              <a:r>
                <a:rPr lang="en-US" sz="1600" dirty="0">
                  <a:solidFill>
                    <a:srgbClr val="000000"/>
                  </a:solidFill>
                  <a:latin typeface="Open Sans"/>
                  <a:ea typeface="Open Sans"/>
                  <a:cs typeface="Open Sans"/>
                  <a:sym typeface="Open Sans"/>
                </a:rPr>
                <a:t> de communication, sur les questions relatives au personnel de santé</a:t>
              </a:r>
            </a:p>
          </p:txBody>
        </p:sp>
      </p:grpSp>
      <p:grpSp>
        <p:nvGrpSpPr>
          <p:cNvPr id="54" name="Group 54"/>
          <p:cNvGrpSpPr/>
          <p:nvPr/>
        </p:nvGrpSpPr>
        <p:grpSpPr>
          <a:xfrm>
            <a:off x="9656328" y="6483554"/>
            <a:ext cx="1923244" cy="1928303"/>
            <a:chOff x="0" y="9525"/>
            <a:chExt cx="2564325" cy="2571070"/>
          </a:xfrm>
        </p:grpSpPr>
        <p:sp>
          <p:nvSpPr>
            <p:cNvPr id="55" name="TextBox 55"/>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Déclarations politiques</a:t>
              </a:r>
            </a:p>
          </p:txBody>
        </p:sp>
        <p:sp>
          <p:nvSpPr>
            <p:cNvPr id="56" name="TextBox 56"/>
            <p:cNvSpPr txBox="1"/>
            <p:nvPr/>
          </p:nvSpPr>
          <p:spPr>
            <a:xfrm>
              <a:off x="0" y="939121"/>
              <a:ext cx="2564325" cy="1641474"/>
            </a:xfrm>
            <a:prstGeom prst="rect">
              <a:avLst/>
            </a:prstGeom>
          </p:spPr>
          <p:txBody>
            <a:bodyPr lIns="0" tIns="0" rIns="0" bIns="0" rtlCol="0" anchor="t">
              <a:spAutoFit/>
            </a:bodyPr>
            <a:lstStyle/>
            <a:p>
              <a:pPr algn="ctr">
                <a:spcBef>
                  <a:spcPct val="0"/>
                </a:spcBef>
              </a:pPr>
              <a:r>
                <a:rPr lang="en-US" sz="1600" dirty="0">
                  <a:solidFill>
                    <a:srgbClr val="000000"/>
                  </a:solidFill>
                  <a:latin typeface="Open Sans"/>
                  <a:ea typeface="Open Sans"/>
                  <a:cs typeface="Open Sans"/>
                  <a:sym typeface="Open Sans"/>
                </a:rPr>
                <a:t>Leadership </a:t>
              </a:r>
              <a:r>
                <a:rPr lang="en-US" sz="1600" dirty="0" err="1">
                  <a:solidFill>
                    <a:srgbClr val="000000"/>
                  </a:solidFill>
                  <a:latin typeface="Open Sans"/>
                  <a:ea typeface="Open Sans"/>
                  <a:cs typeface="Open Sans"/>
                  <a:sym typeface="Open Sans"/>
                </a:rPr>
                <a:t>mondial</a:t>
              </a:r>
              <a:r>
                <a:rPr lang="en-US" sz="1600" dirty="0">
                  <a:solidFill>
                    <a:srgbClr val="000000"/>
                  </a:solidFill>
                  <a:latin typeface="Open Sans"/>
                  <a:ea typeface="Open Sans"/>
                  <a:cs typeface="Open Sans"/>
                  <a:sym typeface="Open Sans"/>
                </a:rPr>
                <a:t> sur des questions communes, </a:t>
              </a:r>
              <a:r>
                <a:rPr lang="en-US" sz="1600" dirty="0" err="1">
                  <a:solidFill>
                    <a:srgbClr val="000000"/>
                  </a:solidFill>
                  <a:latin typeface="Open Sans"/>
                  <a:ea typeface="Open Sans"/>
                  <a:cs typeface="Open Sans"/>
                  <a:sym typeface="Open Sans"/>
                </a:rPr>
                <a:t>telles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que</a:t>
              </a:r>
              <a:r>
                <a:rPr lang="en-US" sz="1600" dirty="0">
                  <a:solidFill>
                    <a:srgbClr val="000000"/>
                  </a:solidFill>
                  <a:latin typeface="Open Sans"/>
                  <a:ea typeface="Open Sans"/>
                  <a:cs typeface="Open Sans"/>
                  <a:sym typeface="Open Sans"/>
                </a:rPr>
                <a:t> la collaboration </a:t>
              </a:r>
              <a:r>
                <a:rPr lang="en-US" sz="1600" dirty="0" err="1">
                  <a:solidFill>
                    <a:srgbClr val="000000"/>
                  </a:solidFill>
                  <a:latin typeface="Open Sans"/>
                  <a:ea typeface="Open Sans"/>
                  <a:cs typeface="Open Sans"/>
                  <a:sym typeface="Open Sans"/>
                </a:rPr>
                <a:t>interprofessionnelle</a:t>
              </a:r>
              <a:endParaRPr lang="en-US" sz="1600" dirty="0">
                <a:solidFill>
                  <a:srgbClr val="000000"/>
                </a:solidFill>
                <a:latin typeface="Open Sans"/>
                <a:ea typeface="Open Sans"/>
                <a:cs typeface="Open Sans"/>
                <a:sym typeface="Open Sans"/>
              </a:endParaRPr>
            </a:p>
          </p:txBody>
        </p:sp>
      </p:grpSp>
      <p:grpSp>
        <p:nvGrpSpPr>
          <p:cNvPr id="57" name="Group 57"/>
          <p:cNvGrpSpPr/>
          <p:nvPr/>
        </p:nvGrpSpPr>
        <p:grpSpPr>
          <a:xfrm>
            <a:off x="12604229" y="6483554"/>
            <a:ext cx="1923244" cy="2154063"/>
            <a:chOff x="0" y="9525"/>
            <a:chExt cx="2564325" cy="2872084"/>
          </a:xfrm>
        </p:grpSpPr>
        <p:sp>
          <p:nvSpPr>
            <p:cNvPr id="58" name="TextBox 58"/>
            <p:cNvSpPr txBox="1"/>
            <p:nvPr/>
          </p:nvSpPr>
          <p:spPr>
            <a:xfrm>
              <a:off x="0" y="9525"/>
              <a:ext cx="2564325" cy="346054"/>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Partenariats</a:t>
              </a:r>
            </a:p>
          </p:txBody>
        </p:sp>
        <p:sp>
          <p:nvSpPr>
            <p:cNvPr id="59" name="TextBox 59"/>
            <p:cNvSpPr txBox="1"/>
            <p:nvPr/>
          </p:nvSpPr>
          <p:spPr>
            <a:xfrm>
              <a:off x="0" y="583544"/>
              <a:ext cx="2564325" cy="2298065"/>
            </a:xfrm>
            <a:prstGeom prst="rect">
              <a:avLst/>
            </a:prstGeom>
          </p:spPr>
          <p:txBody>
            <a:bodyPr lIns="0" tIns="0" rIns="0" bIns="0" rtlCol="0" anchor="t">
              <a:spAutoFit/>
            </a:bodyPr>
            <a:lstStyle/>
            <a:p>
              <a:pPr algn="ctr">
                <a:spcBef>
                  <a:spcPct val="0"/>
                </a:spcBef>
              </a:pPr>
              <a:r>
                <a:rPr lang="en-US" sz="1600" dirty="0" err="1">
                  <a:solidFill>
                    <a:srgbClr val="000000"/>
                  </a:solidFill>
                  <a:latin typeface="Open Sans"/>
                  <a:ea typeface="Open Sans"/>
                  <a:cs typeface="Open Sans"/>
                  <a:sym typeface="Open Sans"/>
                </a:rPr>
                <a:t>Protocole</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d'accord</a:t>
              </a:r>
              <a:r>
                <a:rPr lang="en-US" sz="1600" dirty="0">
                  <a:solidFill>
                    <a:srgbClr val="000000"/>
                  </a:solidFill>
                  <a:latin typeface="Open Sans"/>
                  <a:ea typeface="Open Sans"/>
                  <a:cs typeface="Open Sans"/>
                  <a:sym typeface="Open Sans"/>
                </a:rPr>
                <a:t> avec </a:t>
              </a:r>
              <a:r>
                <a:rPr lang="en-US" sz="1600" dirty="0" err="1">
                  <a:solidFill>
                    <a:srgbClr val="000000"/>
                  </a:solidFill>
                  <a:latin typeface="Open Sans"/>
                  <a:ea typeface="Open Sans"/>
                  <a:cs typeface="Open Sans"/>
                  <a:sym typeface="Open Sans"/>
                </a:rPr>
                <a:t>l'OMS</a:t>
              </a:r>
              <a:r>
                <a:rPr lang="en-US" sz="1600" dirty="0">
                  <a:solidFill>
                    <a:srgbClr val="000000"/>
                  </a:solidFill>
                  <a:latin typeface="Open Sans"/>
                  <a:ea typeface="Open Sans"/>
                  <a:cs typeface="Open Sans"/>
                  <a:sym typeface="Open Sans"/>
                </a:rPr>
                <a:t> </a:t>
              </a:r>
              <a:r>
                <a:rPr lang="en-CH" sz="1600" dirty="0" err="1">
                  <a:solidFill>
                    <a:srgbClr val="000000"/>
                  </a:solidFill>
                  <a:latin typeface="Open Sans"/>
                  <a:ea typeface="Open Sans"/>
                  <a:cs typeface="Open Sans"/>
                  <a:sym typeface="Open Sans"/>
                </a:rPr>
                <a:t>en</a:t>
              </a:r>
              <a:r>
                <a:rPr lang="en-US" sz="1600" dirty="0">
                  <a:solidFill>
                    <a:srgbClr val="000000"/>
                  </a:solidFill>
                  <a:latin typeface="Open Sans"/>
                  <a:ea typeface="Open Sans"/>
                  <a:cs typeface="Open Sans"/>
                  <a:sym typeface="Open Sans"/>
                </a:rPr>
                <a:t> 2022 </a:t>
              </a:r>
              <a:r>
                <a:rPr lang="en-CH" sz="1600" dirty="0">
                  <a:solidFill>
                    <a:srgbClr val="000000"/>
                  </a:solidFill>
                  <a:latin typeface="Open Sans"/>
                  <a:ea typeface="Open Sans"/>
                  <a:cs typeface="Open Sans"/>
                  <a:sym typeface="Open Sans"/>
                </a:rPr>
                <a:t>F</a:t>
              </a:r>
              <a:r>
                <a:rPr lang="en-US" sz="1600" dirty="0" err="1">
                  <a:solidFill>
                    <a:srgbClr val="000000"/>
                  </a:solidFill>
                  <a:latin typeface="Open Sans"/>
                  <a:ea typeface="Open Sans"/>
                  <a:cs typeface="Open Sans"/>
                  <a:sym typeface="Open Sans"/>
                </a:rPr>
                <a:t>réquemment</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invité</a:t>
              </a:r>
              <a:r>
                <a:rPr lang="en-US" sz="1600" dirty="0">
                  <a:solidFill>
                    <a:srgbClr val="000000"/>
                  </a:solidFill>
                  <a:latin typeface="Open Sans"/>
                  <a:ea typeface="Open Sans"/>
                  <a:cs typeface="Open Sans"/>
                  <a:sym typeface="Open Sans"/>
                </a:rPr>
                <a:t> à </a:t>
              </a:r>
              <a:r>
                <a:rPr lang="en-US" sz="1600" dirty="0" err="1">
                  <a:solidFill>
                    <a:srgbClr val="000000"/>
                  </a:solidFill>
                  <a:latin typeface="Open Sans"/>
                  <a:ea typeface="Open Sans"/>
                  <a:cs typeface="Open Sans"/>
                  <a:sym typeface="Open Sans"/>
                </a:rPr>
                <a:t>collaborer</a:t>
              </a:r>
              <a:r>
                <a:rPr lang="en-US" sz="1600" dirty="0">
                  <a:solidFill>
                    <a:srgbClr val="000000"/>
                  </a:solidFill>
                  <a:latin typeface="Open Sans"/>
                  <a:ea typeface="Open Sans"/>
                  <a:cs typeface="Open Sans"/>
                  <a:sym typeface="Open Sans"/>
                </a:rPr>
                <a:t> avec des </a:t>
              </a:r>
              <a:r>
                <a:rPr lang="en-US" sz="1600" dirty="0" err="1">
                  <a:solidFill>
                    <a:srgbClr val="000000"/>
                  </a:solidFill>
                  <a:latin typeface="Open Sans"/>
                  <a:ea typeface="Open Sans"/>
                  <a:cs typeface="Open Sans"/>
                  <a:sym typeface="Open Sans"/>
                </a:rPr>
                <a:t>acteurs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mondiaux</a:t>
              </a:r>
              <a:r>
                <a:rPr lang="en-US" sz="1600" dirty="0">
                  <a:solidFill>
                    <a:srgbClr val="000000"/>
                  </a:solidFill>
                  <a:latin typeface="Open Sans"/>
                  <a:ea typeface="Open Sans"/>
                  <a:cs typeface="Open Sans"/>
                  <a:sym typeface="Open Sans"/>
                </a:rPr>
                <a:t> de la santé</a:t>
              </a:r>
            </a:p>
          </p:txBody>
        </p:sp>
      </p:grpSp>
      <p:grpSp>
        <p:nvGrpSpPr>
          <p:cNvPr id="60" name="Group 60"/>
          <p:cNvGrpSpPr/>
          <p:nvPr/>
        </p:nvGrpSpPr>
        <p:grpSpPr>
          <a:xfrm>
            <a:off x="15552130" y="6483554"/>
            <a:ext cx="1923244" cy="2174525"/>
            <a:chOff x="0" y="9525"/>
            <a:chExt cx="2564325" cy="2899367"/>
          </a:xfrm>
        </p:grpSpPr>
        <p:sp>
          <p:nvSpPr>
            <p:cNvPr id="61" name="TextBox 61"/>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Publications uniques</a:t>
              </a:r>
            </a:p>
          </p:txBody>
        </p:sp>
        <p:sp>
          <p:nvSpPr>
            <p:cNvPr id="62" name="TextBox 62"/>
            <p:cNvSpPr txBox="1"/>
            <p:nvPr/>
          </p:nvSpPr>
          <p:spPr>
            <a:xfrm>
              <a:off x="0" y="939121"/>
              <a:ext cx="2564325" cy="1969771"/>
            </a:xfrm>
            <a:prstGeom prst="rect">
              <a:avLst/>
            </a:prstGeom>
          </p:spPr>
          <p:txBody>
            <a:bodyPr lIns="0" tIns="0" rIns="0" bIns="0" rtlCol="0" anchor="t">
              <a:spAutoFit/>
            </a:bodyPr>
            <a:lstStyle/>
            <a:p>
              <a:pPr algn="ctr">
                <a:spcBef>
                  <a:spcPct val="0"/>
                </a:spcBef>
              </a:pPr>
              <a:r>
                <a:rPr lang="en-US" sz="1600" dirty="0">
                  <a:solidFill>
                    <a:srgbClr val="000000"/>
                  </a:solidFill>
                  <a:latin typeface="Open Sans"/>
                  <a:ea typeface="Open Sans"/>
                  <a:cs typeface="Open Sans"/>
                  <a:sym typeface="Open Sans"/>
                </a:rPr>
                <a:t>Rapport sur </a:t>
              </a:r>
              <a:r>
                <a:rPr lang="en-US" sz="1600" dirty="0" err="1">
                  <a:solidFill>
                    <a:srgbClr val="000000"/>
                  </a:solidFill>
                  <a:latin typeface="Open Sans"/>
                  <a:ea typeface="Open Sans"/>
                  <a:cs typeface="Open Sans"/>
                  <a:sym typeface="Open Sans"/>
                </a:rPr>
                <a:t>l'impact</a:t>
              </a:r>
              <a:r>
                <a:rPr lang="en-US" sz="1600" dirty="0">
                  <a:solidFill>
                    <a:srgbClr val="000000"/>
                  </a:solidFill>
                  <a:latin typeface="Open Sans"/>
                  <a:ea typeface="Open Sans"/>
                  <a:cs typeface="Open Sans"/>
                  <a:sym typeface="Open Sans"/>
                </a:rPr>
                <a:t> de la Covid sur les professions </a:t>
              </a:r>
              <a:r>
                <a:rPr lang="en-US" sz="1600" dirty="0" err="1">
                  <a:solidFill>
                    <a:srgbClr val="000000"/>
                  </a:solidFill>
                  <a:latin typeface="Open Sans"/>
                  <a:ea typeface="Open Sans"/>
                  <a:cs typeface="Open Sans"/>
                  <a:sym typeface="Open Sans"/>
                </a:rPr>
                <a:t>basé</a:t>
              </a:r>
              <a:r>
                <a:rPr lang="en-US" sz="1600" dirty="0">
                  <a:solidFill>
                    <a:srgbClr val="000000"/>
                  </a:solidFill>
                  <a:latin typeface="Open Sans"/>
                  <a:ea typeface="Open Sans"/>
                  <a:cs typeface="Open Sans"/>
                  <a:sym typeface="Open Sans"/>
                </a:rPr>
                <a:t> sur les données des </a:t>
              </a:r>
              <a:r>
                <a:rPr lang="en-US" sz="1600" dirty="0" err="1">
                  <a:solidFill>
                    <a:srgbClr val="000000"/>
                  </a:solidFill>
                  <a:latin typeface="Open Sans"/>
                  <a:ea typeface="Open Sans"/>
                  <a:cs typeface="Open Sans"/>
                  <a:sym typeface="Open Sans"/>
                </a:rPr>
                <a:t>membres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publié</a:t>
              </a:r>
              <a:r>
                <a:rPr lang="en-US" sz="1600" dirty="0">
                  <a:solidFill>
                    <a:srgbClr val="000000"/>
                  </a:solidFill>
                  <a:latin typeface="Open Sans"/>
                  <a:ea typeface="Open Sans"/>
                  <a:cs typeface="Open Sans"/>
                  <a:sym typeface="Open Sans"/>
                </a:rPr>
                <a:t> par </a:t>
              </a:r>
              <a:r>
                <a:rPr lang="en-US" sz="1600" dirty="0" err="1">
                  <a:solidFill>
                    <a:srgbClr val="000000"/>
                  </a:solidFill>
                  <a:latin typeface="Open Sans"/>
                  <a:ea typeface="Open Sans"/>
                  <a:cs typeface="Open Sans"/>
                  <a:sym typeface="Open Sans"/>
                </a:rPr>
                <a:t>l'OMS</a:t>
              </a:r>
              <a:endParaRPr lang="en-US" sz="1600" dirty="0">
                <a:solidFill>
                  <a:srgbClr val="000000"/>
                </a:solidFill>
                <a:latin typeface="Open Sans"/>
                <a:ea typeface="Open Sans"/>
                <a:cs typeface="Open Sans"/>
                <a:sym typeface="Open Sans"/>
              </a:endParaRPr>
            </a:p>
          </p:txBody>
        </p:sp>
      </p:grpSp>
      <p:sp>
        <p:nvSpPr>
          <p:cNvPr id="63" name="Freeform 6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n-CH"/>
          </a:p>
        </p:txBody>
      </p:sp>
      <p:sp>
        <p:nvSpPr>
          <p:cNvPr id="64" name="Freeform 64"/>
          <p:cNvSpPr/>
          <p:nvPr/>
        </p:nvSpPr>
        <p:spPr>
          <a:xfrm>
            <a:off x="1476288" y="3128125"/>
            <a:ext cx="602760" cy="602760"/>
          </a:xfrm>
          <a:custGeom>
            <a:avLst/>
            <a:gdLst/>
            <a:ahLst/>
            <a:cxnLst/>
            <a:rect l="l" t="t" r="r" b="b"/>
            <a:pathLst>
              <a:path w="602760" h="602760">
                <a:moveTo>
                  <a:pt x="0" y="0"/>
                </a:moveTo>
                <a:lnTo>
                  <a:pt x="602761" y="0"/>
                </a:lnTo>
                <a:lnTo>
                  <a:pt x="602761" y="602760"/>
                </a:lnTo>
                <a:lnTo>
                  <a:pt x="0" y="60276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H"/>
          </a:p>
        </p:txBody>
      </p:sp>
      <p:sp>
        <p:nvSpPr>
          <p:cNvPr id="65" name="Freeform 65"/>
          <p:cNvSpPr/>
          <p:nvPr/>
        </p:nvSpPr>
        <p:spPr>
          <a:xfrm>
            <a:off x="16205296" y="3223375"/>
            <a:ext cx="616912" cy="514350"/>
          </a:xfrm>
          <a:custGeom>
            <a:avLst/>
            <a:gdLst/>
            <a:ahLst/>
            <a:cxnLst/>
            <a:rect l="l" t="t" r="r" b="b"/>
            <a:pathLst>
              <a:path w="616912" h="514350">
                <a:moveTo>
                  <a:pt x="0" y="0"/>
                </a:moveTo>
                <a:lnTo>
                  <a:pt x="616911" y="0"/>
                </a:lnTo>
                <a:lnTo>
                  <a:pt x="616911" y="514350"/>
                </a:lnTo>
                <a:lnTo>
                  <a:pt x="0" y="51435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H"/>
          </a:p>
        </p:txBody>
      </p:sp>
      <p:sp>
        <p:nvSpPr>
          <p:cNvPr id="66" name="Freeform 66"/>
          <p:cNvSpPr/>
          <p:nvPr/>
        </p:nvSpPr>
        <p:spPr>
          <a:xfrm>
            <a:off x="234128" y="218097"/>
            <a:ext cx="3689841" cy="934760"/>
          </a:xfrm>
          <a:custGeom>
            <a:avLst/>
            <a:gdLst/>
            <a:ahLst/>
            <a:cxnLst/>
            <a:rect l="l" t="t" r="r" b="b"/>
            <a:pathLst>
              <a:path w="3689841" h="934760">
                <a:moveTo>
                  <a:pt x="0" y="0"/>
                </a:moveTo>
                <a:lnTo>
                  <a:pt x="3689841" y="0"/>
                </a:lnTo>
                <a:lnTo>
                  <a:pt x="3689841" y="934760"/>
                </a:lnTo>
                <a:lnTo>
                  <a:pt x="0" y="934760"/>
                </a:lnTo>
                <a:lnTo>
                  <a:pt x="0" y="0"/>
                </a:lnTo>
                <a:close/>
              </a:path>
            </a:pathLst>
          </a:custGeom>
          <a:blipFill>
            <a:blip r:embed="rId26"/>
            <a:stretch>
              <a:fillRect/>
            </a:stretch>
          </a:blipFill>
        </p:spPr>
        <p:txBody>
          <a:bodyPr/>
          <a:lstStyle/>
          <a:p>
            <a:endParaRPr lang="en-CH"/>
          </a:p>
        </p:txBody>
      </p:sp>
      <p:sp>
        <p:nvSpPr>
          <p:cNvPr id="67" name="Freeform 67"/>
          <p:cNvSpPr/>
          <p:nvPr/>
        </p:nvSpPr>
        <p:spPr>
          <a:xfrm>
            <a:off x="10387564" y="3123362"/>
            <a:ext cx="460772" cy="614362"/>
          </a:xfrm>
          <a:custGeom>
            <a:avLst/>
            <a:gdLst/>
            <a:ahLst/>
            <a:cxnLst/>
            <a:rect l="l" t="t" r="r" b="b"/>
            <a:pathLst>
              <a:path w="460772" h="614362">
                <a:moveTo>
                  <a:pt x="0" y="0"/>
                </a:moveTo>
                <a:lnTo>
                  <a:pt x="460772" y="0"/>
                </a:lnTo>
                <a:lnTo>
                  <a:pt x="460772" y="614363"/>
                </a:lnTo>
                <a:lnTo>
                  <a:pt x="0" y="614363"/>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CH"/>
          </a:p>
        </p:txBody>
      </p:sp>
      <p:sp>
        <p:nvSpPr>
          <p:cNvPr id="68" name="Freeform 68"/>
          <p:cNvSpPr/>
          <p:nvPr/>
        </p:nvSpPr>
        <p:spPr>
          <a:xfrm>
            <a:off x="13258974" y="3177240"/>
            <a:ext cx="560485" cy="560485"/>
          </a:xfrm>
          <a:custGeom>
            <a:avLst/>
            <a:gdLst/>
            <a:ahLst/>
            <a:cxnLst/>
            <a:rect l="l" t="t" r="r" b="b"/>
            <a:pathLst>
              <a:path w="560485" h="560485">
                <a:moveTo>
                  <a:pt x="0" y="0"/>
                </a:moveTo>
                <a:lnTo>
                  <a:pt x="560485" y="0"/>
                </a:lnTo>
                <a:lnTo>
                  <a:pt x="560485" y="560485"/>
                </a:lnTo>
                <a:lnTo>
                  <a:pt x="0" y="56048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C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a:off x="998821" y="242650"/>
            <a:ext cx="16290358" cy="9163327"/>
          </a:xfrm>
          <a:custGeom>
            <a:avLst/>
            <a:gdLst/>
            <a:ahLst/>
            <a:cxnLst/>
            <a:rect l="l" t="t" r="r" b="b"/>
            <a:pathLst>
              <a:path w="16290358" h="9163327">
                <a:moveTo>
                  <a:pt x="0" y="0"/>
                </a:moveTo>
                <a:lnTo>
                  <a:pt x="16290358" y="0"/>
                </a:lnTo>
                <a:lnTo>
                  <a:pt x="16290358" y="9163327"/>
                </a:lnTo>
                <a:lnTo>
                  <a:pt x="0" y="9163327"/>
                </a:lnTo>
                <a:lnTo>
                  <a:pt x="0" y="0"/>
                </a:lnTo>
                <a:close/>
              </a:path>
            </a:pathLst>
          </a:custGeom>
          <a:blipFill>
            <a:blip r:embed="rId3"/>
            <a:stretch>
              <a:fillRect/>
            </a:stretch>
          </a:blipFill>
        </p:spPr>
        <p:txBody>
          <a:bodyPr/>
          <a:lstStyle/>
          <a:p>
            <a:endParaRPr lang="en-CH"/>
          </a:p>
        </p:txBody>
      </p:sp>
      <p:sp>
        <p:nvSpPr>
          <p:cNvPr id="3" name="Freeform 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4"/>
            <a:stretch>
              <a:fillRect/>
            </a:stretch>
          </a:blipFill>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AutoShape 2"/>
          <p:cNvSpPr/>
          <p:nvPr/>
        </p:nvSpPr>
        <p:spPr>
          <a:xfrm flipV="1">
            <a:off x="1985157" y="5215959"/>
            <a:ext cx="14317687" cy="0"/>
          </a:xfrm>
          <a:prstGeom prst="line">
            <a:avLst/>
          </a:prstGeom>
          <a:ln w="38100" cap="rnd">
            <a:solidFill>
              <a:srgbClr val="C6C8CC"/>
            </a:solidFill>
            <a:prstDash val="sysDot"/>
            <a:headEnd type="none" w="sm" len="sm"/>
            <a:tailEnd type="none" w="sm" len="sm"/>
          </a:ln>
        </p:spPr>
        <p:txBody>
          <a:bodyPr/>
          <a:lstStyle/>
          <a:p>
            <a:endParaRPr lang="en-CH"/>
          </a:p>
        </p:txBody>
      </p:sp>
      <p:sp>
        <p:nvSpPr>
          <p:cNvPr id="3" name="Freeform 3"/>
          <p:cNvSpPr/>
          <p:nvPr/>
        </p:nvSpPr>
        <p:spPr>
          <a:xfrm flipH="1">
            <a:off x="102870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flipH="1">
            <a:off x="389163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5" name="Freeform 5"/>
          <p:cNvSpPr/>
          <p:nvPr/>
        </p:nvSpPr>
        <p:spPr>
          <a:xfrm flipH="1">
            <a:off x="6754575"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6" name="Freeform 6"/>
          <p:cNvSpPr/>
          <p:nvPr/>
        </p:nvSpPr>
        <p:spPr>
          <a:xfrm flipH="1">
            <a:off x="9617512"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sp>
        <p:nvSpPr>
          <p:cNvPr id="7" name="Freeform 7"/>
          <p:cNvSpPr/>
          <p:nvPr/>
        </p:nvSpPr>
        <p:spPr>
          <a:xfrm flipH="1">
            <a:off x="1248045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8" name="Freeform 8"/>
          <p:cNvSpPr/>
          <p:nvPr/>
        </p:nvSpPr>
        <p:spPr>
          <a:xfrm flipH="1">
            <a:off x="1534638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9" name="AutoShape 9"/>
          <p:cNvSpPr/>
          <p:nvPr/>
        </p:nvSpPr>
        <p:spPr>
          <a:xfrm flipV="1">
            <a:off x="3416625"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0" name="AutoShape 10"/>
          <p:cNvSpPr/>
          <p:nvPr/>
        </p:nvSpPr>
        <p:spPr>
          <a:xfrm flipV="1">
            <a:off x="6279563"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1" name="AutoShape 11"/>
          <p:cNvSpPr/>
          <p:nvPr/>
        </p:nvSpPr>
        <p:spPr>
          <a:xfrm flipV="1">
            <a:off x="9142500"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2" name="AutoShape 12"/>
          <p:cNvSpPr/>
          <p:nvPr/>
        </p:nvSpPr>
        <p:spPr>
          <a:xfrm flipV="1">
            <a:off x="12005437"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3" name="AutoShape 13"/>
          <p:cNvSpPr/>
          <p:nvPr/>
        </p:nvSpPr>
        <p:spPr>
          <a:xfrm flipV="1">
            <a:off x="14868375"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4" name="Freeform 14"/>
          <p:cNvSpPr/>
          <p:nvPr/>
        </p:nvSpPr>
        <p:spPr>
          <a:xfrm>
            <a:off x="15953752" y="3300297"/>
            <a:ext cx="698182" cy="762000"/>
          </a:xfrm>
          <a:custGeom>
            <a:avLst/>
            <a:gdLst/>
            <a:ahLst/>
            <a:cxnLst/>
            <a:rect l="l" t="t" r="r" b="b"/>
            <a:pathLst>
              <a:path w="698182" h="762000">
                <a:moveTo>
                  <a:pt x="0" y="0"/>
                </a:moveTo>
                <a:lnTo>
                  <a:pt x="698183" y="0"/>
                </a:lnTo>
                <a:lnTo>
                  <a:pt x="698183" y="762000"/>
                </a:lnTo>
                <a:lnTo>
                  <a:pt x="0" y="7620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15" name="TextBox 15"/>
          <p:cNvSpPr txBox="1"/>
          <p:nvPr/>
        </p:nvSpPr>
        <p:spPr>
          <a:xfrm>
            <a:off x="2476500" y="845513"/>
            <a:ext cx="13335000" cy="537823"/>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Renforcement de la communauté</a:t>
            </a:r>
          </a:p>
        </p:txBody>
      </p:sp>
      <p:grpSp>
        <p:nvGrpSpPr>
          <p:cNvPr id="16" name="Group 16"/>
          <p:cNvGrpSpPr/>
          <p:nvPr/>
        </p:nvGrpSpPr>
        <p:grpSpPr>
          <a:xfrm>
            <a:off x="1028700" y="6483483"/>
            <a:ext cx="1912913" cy="1789891"/>
            <a:chOff x="0" y="0"/>
            <a:chExt cx="2550551" cy="2386522"/>
          </a:xfrm>
        </p:grpSpPr>
        <p:sp>
          <p:nvSpPr>
            <p:cNvPr id="17" name="TextBox 17"/>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Collaboration régulière</a:t>
              </a:r>
            </a:p>
          </p:txBody>
        </p:sp>
        <p:sp>
          <p:nvSpPr>
            <p:cNvPr id="18" name="TextBox 18"/>
            <p:cNvSpPr txBox="1"/>
            <p:nvPr/>
          </p:nvSpPr>
          <p:spPr>
            <a:xfrm>
              <a:off x="0" y="939049"/>
              <a:ext cx="2550551" cy="1447472"/>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par exemple au niveau des PDG afin d'identifier les priorités et les orientations communes</a:t>
              </a:r>
            </a:p>
          </p:txBody>
        </p:sp>
      </p:grpSp>
      <p:grpSp>
        <p:nvGrpSpPr>
          <p:cNvPr id="19" name="Group 19"/>
          <p:cNvGrpSpPr/>
          <p:nvPr/>
        </p:nvGrpSpPr>
        <p:grpSpPr>
          <a:xfrm>
            <a:off x="3891637" y="6490627"/>
            <a:ext cx="1912913" cy="2691473"/>
            <a:chOff x="0" y="9525"/>
            <a:chExt cx="2550551" cy="3588630"/>
          </a:xfrm>
        </p:grpSpPr>
        <p:sp>
          <p:nvSpPr>
            <p:cNvPr id="20" name="TextBox 20"/>
            <p:cNvSpPr txBox="1"/>
            <p:nvPr/>
          </p:nvSpPr>
          <p:spPr>
            <a:xfrm>
              <a:off x="0" y="9525"/>
              <a:ext cx="2550551"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Soutien entre pairs</a:t>
              </a:r>
            </a:p>
          </p:txBody>
        </p:sp>
        <p:sp>
          <p:nvSpPr>
            <p:cNvPr id="21" name="TextBox 21"/>
            <p:cNvSpPr txBox="1"/>
            <p:nvPr/>
          </p:nvSpPr>
          <p:spPr>
            <a:xfrm>
              <a:off x="0" y="988297"/>
              <a:ext cx="2550551" cy="2609858"/>
            </a:xfrm>
            <a:prstGeom prst="rect">
              <a:avLst/>
            </a:prstGeom>
          </p:spPr>
          <p:txBody>
            <a:bodyPr lIns="0" tIns="0" rIns="0" bIns="0" rtlCol="0" anchor="t">
              <a:spAutoFit/>
            </a:bodyPr>
            <a:lstStyle/>
            <a:p>
              <a:pPr algn="ctr">
                <a:lnSpc>
                  <a:spcPts val="2240"/>
                </a:lnSpc>
                <a:spcBef>
                  <a:spcPct val="0"/>
                </a:spcBef>
              </a:pPr>
              <a:r>
                <a:rPr lang="en-CH" sz="1600" dirty="0">
                  <a:solidFill>
                    <a:srgbClr val="000000"/>
                  </a:solidFill>
                  <a:latin typeface="Open Sans"/>
                  <a:ea typeface="Open Sans"/>
                  <a:cs typeface="Open Sans"/>
                  <a:sym typeface="Open Sans"/>
                </a:rPr>
                <a:t>c</a:t>
              </a:r>
              <a:r>
                <a:rPr lang="en-US" sz="1600" dirty="0" err="1">
                  <a:solidFill>
                    <a:srgbClr val="000000"/>
                  </a:solidFill>
                  <a:latin typeface="Open Sans"/>
                  <a:ea typeface="Open Sans"/>
                  <a:cs typeface="Open Sans"/>
                  <a:sym typeface="Open Sans"/>
                </a:rPr>
                <a:t>onnexions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latérales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favorisées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lors</a:t>
              </a:r>
              <a:r>
                <a:rPr lang="en-US" sz="1600" dirty="0">
                  <a:solidFill>
                    <a:srgbClr val="000000"/>
                  </a:solidFill>
                  <a:latin typeface="Open Sans"/>
                  <a:ea typeface="Open Sans"/>
                  <a:cs typeface="Open Sans"/>
                  <a:sym typeface="Open Sans"/>
                </a:rPr>
                <a:t> de </a:t>
              </a:r>
              <a:r>
                <a:rPr lang="en-US" sz="1600" dirty="0" err="1">
                  <a:solidFill>
                    <a:srgbClr val="000000"/>
                  </a:solidFill>
                  <a:latin typeface="Open Sans"/>
                  <a:ea typeface="Open Sans"/>
                  <a:cs typeface="Open Sans"/>
                  <a:sym typeface="Open Sans"/>
                </a:rPr>
                <a:t>réunions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régulières</a:t>
              </a:r>
              <a:r>
                <a:rPr lang="en-US" sz="1600" dirty="0">
                  <a:solidFill>
                    <a:srgbClr val="000000"/>
                  </a:solidFill>
                  <a:latin typeface="Open Sans"/>
                  <a:ea typeface="Open Sans"/>
                  <a:cs typeface="Open Sans"/>
                  <a:sym typeface="Open Sans"/>
                </a:rPr>
                <a:t> des équipes </a:t>
              </a:r>
              <a:r>
                <a:rPr lang="en-US" sz="1600" dirty="0" err="1">
                  <a:solidFill>
                    <a:srgbClr val="000000"/>
                  </a:solidFill>
                  <a:latin typeface="Open Sans"/>
                  <a:ea typeface="Open Sans"/>
                  <a:cs typeface="Open Sans"/>
                  <a:sym typeface="Open Sans"/>
                </a:rPr>
                <a:t>chargées</a:t>
              </a:r>
              <a:r>
                <a:rPr lang="en-US" sz="1600" dirty="0">
                  <a:solidFill>
                    <a:srgbClr val="000000"/>
                  </a:solidFill>
                  <a:latin typeface="Open Sans"/>
                  <a:ea typeface="Open Sans"/>
                  <a:cs typeface="Open Sans"/>
                  <a:sym typeface="Open Sans"/>
                </a:rPr>
                <a:t> des politiques et de la communication</a:t>
              </a:r>
            </a:p>
          </p:txBody>
        </p:sp>
      </p:grpSp>
      <p:sp>
        <p:nvSpPr>
          <p:cNvPr id="22" name="TextBox 22"/>
          <p:cNvSpPr txBox="1"/>
          <p:nvPr/>
        </p:nvSpPr>
        <p:spPr>
          <a:xfrm>
            <a:off x="2476500" y="1519349"/>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Les professions de santé se soutiennent mutuellement</a:t>
            </a:r>
          </a:p>
        </p:txBody>
      </p:sp>
      <p:grpSp>
        <p:nvGrpSpPr>
          <p:cNvPr id="23" name="Group 23"/>
          <p:cNvGrpSpPr/>
          <p:nvPr/>
        </p:nvGrpSpPr>
        <p:grpSpPr>
          <a:xfrm>
            <a:off x="6754575" y="6490627"/>
            <a:ext cx="1912913" cy="2395332"/>
            <a:chOff x="0" y="9525"/>
            <a:chExt cx="2550551" cy="3193775"/>
          </a:xfrm>
        </p:grpSpPr>
        <p:sp>
          <p:nvSpPr>
            <p:cNvPr id="24" name="TextBox 24"/>
            <p:cNvSpPr txBox="1"/>
            <p:nvPr/>
          </p:nvSpPr>
          <p:spPr>
            <a:xfrm>
              <a:off x="0" y="9525"/>
              <a:ext cx="2550551"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Résultats communs</a:t>
              </a:r>
            </a:p>
          </p:txBody>
        </p:sp>
        <p:sp>
          <p:nvSpPr>
            <p:cNvPr id="25" name="TextBox 25"/>
            <p:cNvSpPr txBox="1"/>
            <p:nvPr/>
          </p:nvSpPr>
          <p:spPr>
            <a:xfrm>
              <a:off x="0" y="969611"/>
              <a:ext cx="2550551" cy="2233689"/>
            </a:xfrm>
            <a:prstGeom prst="rect">
              <a:avLst/>
            </a:prstGeom>
          </p:spPr>
          <p:txBody>
            <a:bodyPr lIns="0" tIns="0" rIns="0" bIns="0" rtlCol="0" anchor="t">
              <a:spAutoFit/>
            </a:bodyPr>
            <a:lstStyle/>
            <a:p>
              <a:pPr algn="ctr">
                <a:lnSpc>
                  <a:spcPts val="2240"/>
                </a:lnSpc>
                <a:spcBef>
                  <a:spcPct val="0"/>
                </a:spcBef>
              </a:pPr>
              <a:r>
                <a:rPr lang="en-US" sz="1600" dirty="0" err="1">
                  <a:solidFill>
                    <a:srgbClr val="000000"/>
                  </a:solidFill>
                  <a:latin typeface="Open Sans"/>
                  <a:ea typeface="Open Sans"/>
                  <a:cs typeface="Open Sans"/>
                  <a:sym typeface="Open Sans"/>
                </a:rPr>
                <a:t>élaborés</a:t>
              </a:r>
              <a:r>
                <a:rPr lang="en-US" sz="1600" dirty="0">
                  <a:solidFill>
                    <a:srgbClr val="000000"/>
                  </a:solidFill>
                  <a:latin typeface="Open Sans"/>
                  <a:ea typeface="Open Sans"/>
                  <a:cs typeface="Open Sans"/>
                  <a:sym typeface="Open Sans"/>
                </a:rPr>
                <a:t> à travers des discussions collaboratives entre les équipes </a:t>
              </a:r>
              <a:r>
                <a:rPr lang="en-CH" sz="1600" dirty="0" err="1">
                  <a:solidFill>
                    <a:srgbClr val="000000"/>
                  </a:solidFill>
                  <a:latin typeface="Open Sans"/>
                  <a:ea typeface="Open Sans"/>
                  <a:cs typeface="Open Sans"/>
                  <a:sym typeface="Open Sans"/>
                </a:rPr>
                <a:t>chargeés</a:t>
              </a:r>
              <a:r>
                <a:rPr lang="en-CH" sz="1600" dirty="0">
                  <a:solidFill>
                    <a:srgbClr val="000000"/>
                  </a:solidFill>
                  <a:latin typeface="Open Sans"/>
                  <a:ea typeface="Open Sans"/>
                  <a:cs typeface="Open Sans"/>
                  <a:sym typeface="Open Sans"/>
                </a:rPr>
                <a:t> des </a:t>
              </a:r>
              <a:r>
                <a:rPr lang="en-US" sz="1600" dirty="0">
                  <a:solidFill>
                    <a:srgbClr val="000000"/>
                  </a:solidFill>
                  <a:latin typeface="Open Sans"/>
                  <a:ea typeface="Open Sans"/>
                  <a:cs typeface="Open Sans"/>
                  <a:sym typeface="Open Sans"/>
                </a:rPr>
                <a:t>politiques</a:t>
              </a:r>
            </a:p>
          </p:txBody>
        </p:sp>
      </p:grpSp>
      <p:grpSp>
        <p:nvGrpSpPr>
          <p:cNvPr id="26" name="Group 26"/>
          <p:cNvGrpSpPr/>
          <p:nvPr/>
        </p:nvGrpSpPr>
        <p:grpSpPr>
          <a:xfrm>
            <a:off x="9617512" y="6490627"/>
            <a:ext cx="1912913" cy="2654538"/>
            <a:chOff x="0" y="9525"/>
            <a:chExt cx="2550551" cy="3539384"/>
          </a:xfrm>
        </p:grpSpPr>
        <p:sp>
          <p:nvSpPr>
            <p:cNvPr id="27" name="TextBox 27"/>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Campagnes communes</a:t>
              </a:r>
            </a:p>
          </p:txBody>
        </p:sp>
        <p:sp>
          <p:nvSpPr>
            <p:cNvPr id="28" name="TextBox 28"/>
            <p:cNvSpPr txBox="1"/>
            <p:nvPr/>
          </p:nvSpPr>
          <p:spPr>
            <a:xfrm>
              <a:off x="0" y="939049"/>
              <a:ext cx="2550551" cy="2609860"/>
            </a:xfrm>
            <a:prstGeom prst="rect">
              <a:avLst/>
            </a:prstGeom>
          </p:spPr>
          <p:txBody>
            <a:bodyPr lIns="0" tIns="0" rIns="0" bIns="0" rtlCol="0" anchor="t">
              <a:spAutoFit/>
            </a:bodyPr>
            <a:lstStyle/>
            <a:p>
              <a:pPr algn="ctr">
                <a:lnSpc>
                  <a:spcPts val="2240"/>
                </a:lnSpc>
                <a:spcBef>
                  <a:spcPct val="0"/>
                </a:spcBef>
              </a:pPr>
              <a:r>
                <a:rPr lang="en-US" sz="1600" dirty="0">
                  <a:solidFill>
                    <a:srgbClr val="000000"/>
                  </a:solidFill>
                  <a:latin typeface="Open Sans"/>
                  <a:ea typeface="Open Sans"/>
                  <a:cs typeface="Open Sans"/>
                  <a:sym typeface="Open Sans"/>
                </a:rPr>
                <a:t>les équipes de communication des </a:t>
              </a:r>
              <a:r>
                <a:rPr lang="en-US" sz="1600" dirty="0" err="1">
                  <a:solidFill>
                    <a:srgbClr val="000000"/>
                  </a:solidFill>
                  <a:latin typeface="Open Sans"/>
                  <a:ea typeface="Open Sans"/>
                  <a:cs typeface="Open Sans"/>
                  <a:sym typeface="Open Sans"/>
                </a:rPr>
                <a:t>membres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amplifient</a:t>
              </a:r>
              <a:r>
                <a:rPr lang="en-US" sz="1600" dirty="0">
                  <a:solidFill>
                    <a:srgbClr val="000000"/>
                  </a:solidFill>
                  <a:latin typeface="Open Sans"/>
                  <a:ea typeface="Open Sans"/>
                  <a:cs typeface="Open Sans"/>
                  <a:sym typeface="Open Sans"/>
                </a:rPr>
                <a:t> les messages de l</a:t>
              </a:r>
              <a:r>
                <a:rPr lang="en-CH" sz="1600" dirty="0">
                  <a:solidFill>
                    <a:srgbClr val="000000"/>
                  </a:solidFill>
                  <a:latin typeface="Open Sans"/>
                  <a:ea typeface="Open Sans"/>
                  <a:cs typeface="Open Sans"/>
                  <a:sym typeface="Open Sans"/>
                </a:rPr>
                <a:t>’AMPS</a:t>
              </a:r>
              <a:r>
                <a:rPr lang="en-US" sz="1600" dirty="0">
                  <a:solidFill>
                    <a:srgbClr val="000000"/>
                  </a:solidFill>
                  <a:latin typeface="Open Sans"/>
                  <a:ea typeface="Open Sans"/>
                  <a:cs typeface="Open Sans"/>
                  <a:sym typeface="Open Sans"/>
                </a:rPr>
                <a:t> et </a:t>
              </a:r>
              <a:r>
                <a:rPr lang="en-US" sz="1600" dirty="0" err="1">
                  <a:solidFill>
                    <a:srgbClr val="000000"/>
                  </a:solidFill>
                  <a:latin typeface="Open Sans"/>
                  <a:ea typeface="Open Sans"/>
                  <a:cs typeface="Open Sans"/>
                  <a:sym typeface="Open Sans"/>
                </a:rPr>
                <a:t>ceux</a:t>
              </a:r>
              <a:r>
                <a:rPr lang="en-US" sz="1600" dirty="0">
                  <a:solidFill>
                    <a:srgbClr val="000000"/>
                  </a:solidFill>
                  <a:latin typeface="Open Sans"/>
                  <a:ea typeface="Open Sans"/>
                  <a:cs typeface="Open Sans"/>
                  <a:sym typeface="Open Sans"/>
                </a:rPr>
                <a:t> des </a:t>
              </a:r>
              <a:r>
                <a:rPr lang="en-US" sz="1600" dirty="0" err="1">
                  <a:solidFill>
                    <a:srgbClr val="000000"/>
                  </a:solidFill>
                  <a:latin typeface="Open Sans"/>
                  <a:ea typeface="Open Sans"/>
                  <a:cs typeface="Open Sans"/>
                  <a:sym typeface="Open Sans"/>
                </a:rPr>
                <a:t>autres</a:t>
              </a:r>
              <a:r>
                <a:rPr lang="en-US" sz="1600" dirty="0">
                  <a:solidFill>
                    <a:srgbClr val="000000"/>
                  </a:solidFill>
                  <a:latin typeface="Open Sans"/>
                  <a:ea typeface="Open Sans"/>
                  <a:cs typeface="Open Sans"/>
                  <a:sym typeface="Open Sans"/>
                </a:rPr>
                <a:t> </a:t>
              </a:r>
              <a:r>
                <a:rPr lang="en-US" sz="1600" dirty="0" err="1">
                  <a:solidFill>
                    <a:srgbClr val="000000"/>
                  </a:solidFill>
                  <a:latin typeface="Open Sans"/>
                  <a:ea typeface="Open Sans"/>
                  <a:cs typeface="Open Sans"/>
                  <a:sym typeface="Open Sans"/>
                </a:rPr>
                <a:t>membres</a:t>
              </a:r>
              <a:endParaRPr lang="en-US" sz="1600" dirty="0">
                <a:solidFill>
                  <a:srgbClr val="000000"/>
                </a:solidFill>
                <a:latin typeface="Open Sans"/>
                <a:ea typeface="Open Sans"/>
                <a:cs typeface="Open Sans"/>
                <a:sym typeface="Open Sans"/>
              </a:endParaRPr>
            </a:p>
          </p:txBody>
        </p:sp>
      </p:grpSp>
      <p:grpSp>
        <p:nvGrpSpPr>
          <p:cNvPr id="29" name="Group 29"/>
          <p:cNvGrpSpPr/>
          <p:nvPr/>
        </p:nvGrpSpPr>
        <p:grpSpPr>
          <a:xfrm>
            <a:off x="12480450" y="6483483"/>
            <a:ext cx="1912913" cy="1513688"/>
            <a:chOff x="0" y="0"/>
            <a:chExt cx="2550551" cy="2018250"/>
          </a:xfrm>
        </p:grpSpPr>
        <p:sp>
          <p:nvSpPr>
            <p:cNvPr id="30" name="TextBox 30"/>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Promotion mutuelle</a:t>
              </a:r>
            </a:p>
          </p:txBody>
        </p:sp>
        <p:sp>
          <p:nvSpPr>
            <p:cNvPr id="31" name="TextBox 31"/>
            <p:cNvSpPr txBox="1"/>
            <p:nvPr/>
          </p:nvSpPr>
          <p:spPr>
            <a:xfrm>
              <a:off x="0" y="939049"/>
              <a:ext cx="2550551" cy="1079201"/>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des produits des membres, lorsqu'ils sont alignés</a:t>
              </a:r>
            </a:p>
          </p:txBody>
        </p:sp>
      </p:grpSp>
      <p:grpSp>
        <p:nvGrpSpPr>
          <p:cNvPr id="32" name="Group 32"/>
          <p:cNvGrpSpPr/>
          <p:nvPr/>
        </p:nvGrpSpPr>
        <p:grpSpPr>
          <a:xfrm>
            <a:off x="15343387" y="6490627"/>
            <a:ext cx="1912913" cy="3218795"/>
            <a:chOff x="0" y="9525"/>
            <a:chExt cx="2550551" cy="4291727"/>
          </a:xfrm>
        </p:grpSpPr>
        <p:sp>
          <p:nvSpPr>
            <p:cNvPr id="33" name="TextBox 33"/>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Connexions facilitées</a:t>
              </a:r>
            </a:p>
          </p:txBody>
        </p:sp>
        <p:sp>
          <p:nvSpPr>
            <p:cNvPr id="34" name="TextBox 34"/>
            <p:cNvSpPr txBox="1"/>
            <p:nvPr/>
          </p:nvSpPr>
          <p:spPr>
            <a:xfrm>
              <a:off x="0" y="939049"/>
              <a:ext cx="2550551" cy="3362203"/>
            </a:xfrm>
            <a:prstGeom prst="rect">
              <a:avLst/>
            </a:prstGeom>
          </p:spPr>
          <p:txBody>
            <a:bodyPr lIns="0" tIns="0" rIns="0" bIns="0" rtlCol="0" anchor="t">
              <a:spAutoFit/>
            </a:bodyPr>
            <a:lstStyle/>
            <a:p>
              <a:pPr algn="ctr">
                <a:lnSpc>
                  <a:spcPts val="2240"/>
                </a:lnSpc>
                <a:spcBef>
                  <a:spcPct val="0"/>
                </a:spcBef>
              </a:pPr>
              <a:r>
                <a:rPr lang="en-CH" sz="1600" dirty="0">
                  <a:solidFill>
                    <a:srgbClr val="000000"/>
                  </a:solidFill>
                  <a:latin typeface="Open Sans"/>
                  <a:ea typeface="Open Sans"/>
                  <a:cs typeface="Open Sans"/>
                  <a:sym typeface="Open Sans"/>
                </a:rPr>
                <a:t>entre </a:t>
              </a:r>
              <a:r>
                <a:rPr lang="en-US" sz="1600" dirty="0">
                  <a:solidFill>
                    <a:srgbClr val="000000"/>
                  </a:solidFill>
                  <a:latin typeface="Open Sans"/>
                  <a:ea typeface="Open Sans"/>
                  <a:cs typeface="Open Sans"/>
                  <a:sym typeface="Open Sans"/>
                </a:rPr>
                <a:t>les </a:t>
              </a:r>
              <a:r>
                <a:rPr lang="en-US" sz="1600" dirty="0" err="1">
                  <a:solidFill>
                    <a:srgbClr val="000000"/>
                  </a:solidFill>
                  <a:latin typeface="Open Sans"/>
                  <a:ea typeface="Open Sans"/>
                  <a:cs typeface="Open Sans"/>
                  <a:sym typeface="Open Sans"/>
                </a:rPr>
                <a:t>membres</a:t>
              </a:r>
              <a:r>
                <a:rPr lang="en-US" sz="1600" dirty="0">
                  <a:solidFill>
                    <a:srgbClr val="000000"/>
                  </a:solidFill>
                  <a:latin typeface="Open Sans"/>
                  <a:ea typeface="Open Sans"/>
                  <a:cs typeface="Open Sans"/>
                  <a:sym typeface="Open Sans"/>
                </a:rPr>
                <a:t> des associations </a:t>
              </a:r>
              <a:r>
                <a:rPr lang="en-US" sz="1600" dirty="0" err="1">
                  <a:solidFill>
                    <a:srgbClr val="000000"/>
                  </a:solidFill>
                  <a:latin typeface="Open Sans"/>
                  <a:ea typeface="Open Sans"/>
                  <a:cs typeface="Open Sans"/>
                  <a:sym typeface="Open Sans"/>
                </a:rPr>
                <a:t>mondiales</a:t>
              </a:r>
              <a:r>
                <a:rPr lang="en-CH" sz="1600" dirty="0">
                  <a:solidFill>
                    <a:srgbClr val="000000"/>
                  </a:solidFill>
                  <a:latin typeface="Open Sans"/>
                  <a:ea typeface="Open Sans"/>
                  <a:cs typeface="Open Sans"/>
                  <a:sym typeface="Open Sans"/>
                </a:rPr>
                <a:t> </a:t>
              </a:r>
              <a:r>
                <a:rPr lang="en-CH" sz="1600" dirty="0" err="1">
                  <a:solidFill>
                    <a:srgbClr val="000000"/>
                  </a:solidFill>
                  <a:latin typeface="Open Sans"/>
                  <a:ea typeface="Open Sans"/>
                  <a:cs typeface="Open Sans"/>
                  <a:sym typeface="Open Sans"/>
                </a:rPr>
                <a:t>représentant</a:t>
              </a:r>
              <a:r>
                <a:rPr lang="en-CH" sz="1600" dirty="0">
                  <a:solidFill>
                    <a:srgbClr val="000000"/>
                  </a:solidFill>
                  <a:latin typeface="Open Sans"/>
                  <a:ea typeface="Open Sans"/>
                  <a:cs typeface="Open Sans"/>
                  <a:sym typeface="Open Sans"/>
                </a:rPr>
                <a:t> des </a:t>
              </a:r>
              <a:r>
                <a:rPr lang="en-CH" sz="1600" dirty="0" err="1">
                  <a:solidFill>
                    <a:srgbClr val="000000"/>
                  </a:solidFill>
                  <a:latin typeface="Open Sans"/>
                  <a:ea typeface="Open Sans"/>
                  <a:cs typeface="Open Sans"/>
                  <a:sym typeface="Open Sans"/>
                </a:rPr>
                <a:t>différentes</a:t>
              </a:r>
              <a:r>
                <a:rPr lang="en-US" sz="1600" dirty="0">
                  <a:solidFill>
                    <a:srgbClr val="000000"/>
                  </a:solidFill>
                  <a:latin typeface="Open Sans"/>
                  <a:ea typeface="Open Sans"/>
                  <a:cs typeface="Open Sans"/>
                  <a:sym typeface="Open Sans"/>
                </a:rPr>
                <a:t> professions de la santé </a:t>
              </a:r>
              <a:r>
                <a:rPr lang="en-US" sz="1600" dirty="0" err="1">
                  <a:solidFill>
                    <a:srgbClr val="000000"/>
                  </a:solidFill>
                  <a:latin typeface="Open Sans"/>
                  <a:ea typeface="Open Sans"/>
                  <a:cs typeface="Open Sans"/>
                  <a:sym typeface="Open Sans"/>
                </a:rPr>
                <a:t>lors</a:t>
              </a:r>
              <a:r>
                <a:rPr lang="en-US" sz="1600" dirty="0">
                  <a:solidFill>
                    <a:srgbClr val="000000"/>
                  </a:solidFill>
                  <a:latin typeface="Open Sans"/>
                  <a:ea typeface="Open Sans"/>
                  <a:cs typeface="Open Sans"/>
                  <a:sym typeface="Open Sans"/>
                </a:rPr>
                <a:t> des </a:t>
              </a:r>
              <a:r>
                <a:rPr lang="en-US" sz="1600" dirty="0" err="1">
                  <a:solidFill>
                    <a:srgbClr val="000000"/>
                  </a:solidFill>
                  <a:latin typeface="Open Sans"/>
                  <a:ea typeface="Open Sans"/>
                  <a:cs typeface="Open Sans"/>
                  <a:sym typeface="Open Sans"/>
                </a:rPr>
                <a:t>événements</a:t>
              </a:r>
              <a:r>
                <a:rPr lang="en-US" sz="1600" dirty="0">
                  <a:solidFill>
                    <a:srgbClr val="000000"/>
                  </a:solidFill>
                  <a:latin typeface="Open Sans"/>
                  <a:ea typeface="Open Sans"/>
                  <a:cs typeface="Open Sans"/>
                  <a:sym typeface="Open Sans"/>
                </a:rPr>
                <a:t> de l</a:t>
              </a:r>
              <a:r>
                <a:rPr lang="en-CH" sz="1600" dirty="0">
                  <a:solidFill>
                    <a:srgbClr val="000000"/>
                  </a:solidFill>
                  <a:latin typeface="Open Sans"/>
                  <a:ea typeface="Open Sans"/>
                  <a:cs typeface="Open Sans"/>
                  <a:sym typeface="Open Sans"/>
                </a:rPr>
                <a:t>’</a:t>
              </a:r>
              <a:r>
                <a:rPr lang="en-US" sz="1600" dirty="0">
                  <a:solidFill>
                    <a:srgbClr val="000000"/>
                  </a:solidFill>
                  <a:latin typeface="Open Sans"/>
                  <a:ea typeface="Open Sans"/>
                  <a:cs typeface="Open Sans"/>
                  <a:sym typeface="Open Sans"/>
                </a:rPr>
                <a:t>A</a:t>
              </a:r>
              <a:r>
                <a:rPr lang="en-CH" sz="1600" dirty="0">
                  <a:solidFill>
                    <a:srgbClr val="000000"/>
                  </a:solidFill>
                  <a:latin typeface="Open Sans"/>
                  <a:ea typeface="Open Sans"/>
                  <a:cs typeface="Open Sans"/>
                  <a:sym typeface="Open Sans"/>
                </a:rPr>
                <a:t>MPS</a:t>
              </a:r>
              <a:endParaRPr lang="en-US" sz="1600" dirty="0">
                <a:solidFill>
                  <a:srgbClr val="000000"/>
                </a:solidFill>
                <a:latin typeface="Open Sans"/>
                <a:ea typeface="Open Sans"/>
                <a:cs typeface="Open Sans"/>
                <a:sym typeface="Open Sans"/>
              </a:endParaRPr>
            </a:p>
          </p:txBody>
        </p:sp>
      </p:grpSp>
      <p:sp>
        <p:nvSpPr>
          <p:cNvPr id="35" name="Freeform 35"/>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17"/>
            <a:stretch>
              <a:fillRect/>
            </a:stretch>
          </a:blipFill>
        </p:spPr>
        <p:txBody>
          <a:bodyPr/>
          <a:lstStyle/>
          <a:p>
            <a:endParaRPr lang="en-CH"/>
          </a:p>
        </p:txBody>
      </p:sp>
      <p:sp>
        <p:nvSpPr>
          <p:cNvPr id="36" name="Freeform 36"/>
          <p:cNvSpPr/>
          <p:nvPr/>
        </p:nvSpPr>
        <p:spPr>
          <a:xfrm>
            <a:off x="234128" y="218097"/>
            <a:ext cx="3689841" cy="934760"/>
          </a:xfrm>
          <a:custGeom>
            <a:avLst/>
            <a:gdLst/>
            <a:ahLst/>
            <a:cxnLst/>
            <a:rect l="l" t="t" r="r" b="b"/>
            <a:pathLst>
              <a:path w="3689841" h="934760">
                <a:moveTo>
                  <a:pt x="0" y="0"/>
                </a:moveTo>
                <a:lnTo>
                  <a:pt x="3689841" y="0"/>
                </a:lnTo>
                <a:lnTo>
                  <a:pt x="3689841" y="934760"/>
                </a:lnTo>
                <a:lnTo>
                  <a:pt x="0" y="934760"/>
                </a:lnTo>
                <a:lnTo>
                  <a:pt x="0" y="0"/>
                </a:lnTo>
                <a:close/>
              </a:path>
            </a:pathLst>
          </a:custGeom>
          <a:blipFill>
            <a:blip r:embed="rId18"/>
            <a:stretch>
              <a:fillRect/>
            </a:stretch>
          </a:blipFill>
        </p:spPr>
        <p:txBody>
          <a:bodyPr/>
          <a:lstStyle/>
          <a:p>
            <a:endParaRPr lang="en-CH"/>
          </a:p>
        </p:txBody>
      </p:sp>
      <p:sp>
        <p:nvSpPr>
          <p:cNvPr id="37" name="Freeform 37"/>
          <p:cNvSpPr/>
          <p:nvPr/>
        </p:nvSpPr>
        <p:spPr>
          <a:xfrm>
            <a:off x="1578311" y="3300297"/>
            <a:ext cx="789326" cy="789326"/>
          </a:xfrm>
          <a:custGeom>
            <a:avLst/>
            <a:gdLst/>
            <a:ahLst/>
            <a:cxnLst/>
            <a:rect l="l" t="t" r="r" b="b"/>
            <a:pathLst>
              <a:path w="789326" h="789326">
                <a:moveTo>
                  <a:pt x="0" y="0"/>
                </a:moveTo>
                <a:lnTo>
                  <a:pt x="789326" y="0"/>
                </a:lnTo>
                <a:lnTo>
                  <a:pt x="789326" y="789327"/>
                </a:lnTo>
                <a:lnTo>
                  <a:pt x="0" y="78932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38" name="Freeform 38"/>
          <p:cNvSpPr/>
          <p:nvPr/>
        </p:nvSpPr>
        <p:spPr>
          <a:xfrm>
            <a:off x="13054425" y="3300297"/>
            <a:ext cx="741603" cy="809389"/>
          </a:xfrm>
          <a:custGeom>
            <a:avLst/>
            <a:gdLst/>
            <a:ahLst/>
            <a:cxnLst/>
            <a:rect l="l" t="t" r="r" b="b"/>
            <a:pathLst>
              <a:path w="741603" h="809389">
                <a:moveTo>
                  <a:pt x="0" y="0"/>
                </a:moveTo>
                <a:lnTo>
                  <a:pt x="741603" y="0"/>
                </a:lnTo>
                <a:lnTo>
                  <a:pt x="741603" y="809389"/>
                </a:lnTo>
                <a:lnTo>
                  <a:pt x="0" y="80938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CH"/>
          </a:p>
        </p:txBody>
      </p:sp>
      <p:sp>
        <p:nvSpPr>
          <p:cNvPr id="39" name="Freeform 39"/>
          <p:cNvSpPr/>
          <p:nvPr/>
        </p:nvSpPr>
        <p:spPr>
          <a:xfrm>
            <a:off x="4465613" y="3300297"/>
            <a:ext cx="764962" cy="764962"/>
          </a:xfrm>
          <a:custGeom>
            <a:avLst/>
            <a:gdLst/>
            <a:ahLst/>
            <a:cxnLst/>
            <a:rect l="l" t="t" r="r" b="b"/>
            <a:pathLst>
              <a:path w="764962" h="764962">
                <a:moveTo>
                  <a:pt x="0" y="0"/>
                </a:moveTo>
                <a:lnTo>
                  <a:pt x="764962" y="0"/>
                </a:lnTo>
                <a:lnTo>
                  <a:pt x="764962" y="764962"/>
                </a:lnTo>
                <a:lnTo>
                  <a:pt x="0" y="76496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CH"/>
          </a:p>
        </p:txBody>
      </p:sp>
      <p:sp>
        <p:nvSpPr>
          <p:cNvPr id="40" name="Freeform 40"/>
          <p:cNvSpPr/>
          <p:nvPr/>
        </p:nvSpPr>
        <p:spPr>
          <a:xfrm>
            <a:off x="7328550" y="3335067"/>
            <a:ext cx="764962" cy="764962"/>
          </a:xfrm>
          <a:custGeom>
            <a:avLst/>
            <a:gdLst/>
            <a:ahLst/>
            <a:cxnLst/>
            <a:rect l="l" t="t" r="r" b="b"/>
            <a:pathLst>
              <a:path w="764962" h="764962">
                <a:moveTo>
                  <a:pt x="0" y="0"/>
                </a:moveTo>
                <a:lnTo>
                  <a:pt x="764962" y="0"/>
                </a:lnTo>
                <a:lnTo>
                  <a:pt x="764962" y="764961"/>
                </a:lnTo>
                <a:lnTo>
                  <a:pt x="0" y="76496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CH"/>
          </a:p>
        </p:txBody>
      </p:sp>
      <p:sp>
        <p:nvSpPr>
          <p:cNvPr id="41" name="Freeform 41"/>
          <p:cNvSpPr/>
          <p:nvPr/>
        </p:nvSpPr>
        <p:spPr>
          <a:xfrm>
            <a:off x="10191488" y="3300297"/>
            <a:ext cx="726862" cy="726862"/>
          </a:xfrm>
          <a:custGeom>
            <a:avLst/>
            <a:gdLst/>
            <a:ahLst/>
            <a:cxnLst/>
            <a:rect l="l" t="t" r="r" b="b"/>
            <a:pathLst>
              <a:path w="726862" h="726862">
                <a:moveTo>
                  <a:pt x="0" y="0"/>
                </a:moveTo>
                <a:lnTo>
                  <a:pt x="726862" y="0"/>
                </a:lnTo>
                <a:lnTo>
                  <a:pt x="726862" y="726862"/>
                </a:lnTo>
                <a:lnTo>
                  <a:pt x="0" y="72686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CH"/>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40388"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10800000">
            <a:off x="11209542"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4" name="Freeform 4"/>
          <p:cNvSpPr/>
          <p:nvPr/>
        </p:nvSpPr>
        <p:spPr>
          <a:xfrm rot="2100000">
            <a:off x="5234397"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5" name="Freeform 5"/>
          <p:cNvSpPr/>
          <p:nvPr/>
        </p:nvSpPr>
        <p:spPr>
          <a:xfrm rot="-8700000">
            <a:off x="10615533"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6" name="Freeform 6"/>
          <p:cNvSpPr/>
          <p:nvPr/>
        </p:nvSpPr>
        <p:spPr>
          <a:xfrm rot="-2100000">
            <a:off x="5234397"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7" name="Freeform 7"/>
          <p:cNvSpPr/>
          <p:nvPr/>
        </p:nvSpPr>
        <p:spPr>
          <a:xfrm rot="8700000">
            <a:off x="10615533"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8" name="Freeform 8"/>
          <p:cNvSpPr/>
          <p:nvPr/>
        </p:nvSpPr>
        <p:spPr>
          <a:xfrm rot="2700000">
            <a:off x="6707445" y="3127935"/>
            <a:ext cx="4873111" cy="4873111"/>
          </a:xfrm>
          <a:custGeom>
            <a:avLst/>
            <a:gdLst/>
            <a:ahLst/>
            <a:cxnLst/>
            <a:rect l="l" t="t" r="r" b="b"/>
            <a:pathLst>
              <a:path w="4873111" h="4873111">
                <a:moveTo>
                  <a:pt x="0" y="0"/>
                </a:moveTo>
                <a:lnTo>
                  <a:pt x="4873110" y="0"/>
                </a:lnTo>
                <a:lnTo>
                  <a:pt x="4873110" y="4873111"/>
                </a:lnTo>
                <a:lnTo>
                  <a:pt x="0" y="4873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grpSp>
        <p:nvGrpSpPr>
          <p:cNvPr id="9" name="Group 9"/>
          <p:cNvGrpSpPr/>
          <p:nvPr/>
        </p:nvGrpSpPr>
        <p:grpSpPr>
          <a:xfrm>
            <a:off x="950085" y="2079461"/>
            <a:ext cx="591887" cy="591887"/>
            <a:chOff x="0" y="0"/>
            <a:chExt cx="155888" cy="155888"/>
          </a:xfrm>
        </p:grpSpPr>
        <p:sp>
          <p:nvSpPr>
            <p:cNvPr id="10" name="Freeform 10"/>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1" name="TextBox 11"/>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1</a:t>
              </a:r>
            </a:p>
          </p:txBody>
        </p:sp>
      </p:grpSp>
      <p:grpSp>
        <p:nvGrpSpPr>
          <p:cNvPr id="12" name="Group 12"/>
          <p:cNvGrpSpPr/>
          <p:nvPr/>
        </p:nvGrpSpPr>
        <p:grpSpPr>
          <a:xfrm>
            <a:off x="16742661" y="2079461"/>
            <a:ext cx="591887" cy="591887"/>
            <a:chOff x="0" y="0"/>
            <a:chExt cx="155888" cy="155888"/>
          </a:xfrm>
        </p:grpSpPr>
        <p:sp>
          <p:nvSpPr>
            <p:cNvPr id="13" name="Freeform 13"/>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4" name="TextBox 14"/>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4</a:t>
              </a:r>
            </a:p>
          </p:txBody>
        </p:sp>
      </p:grpSp>
      <p:grpSp>
        <p:nvGrpSpPr>
          <p:cNvPr id="15" name="Group 15"/>
          <p:cNvGrpSpPr/>
          <p:nvPr/>
        </p:nvGrpSpPr>
        <p:grpSpPr>
          <a:xfrm>
            <a:off x="950085" y="4403473"/>
            <a:ext cx="591887" cy="591887"/>
            <a:chOff x="0" y="0"/>
            <a:chExt cx="155888" cy="155888"/>
          </a:xfrm>
        </p:grpSpPr>
        <p:sp>
          <p:nvSpPr>
            <p:cNvPr id="16" name="Freeform 16"/>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7" name="TextBox 17"/>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2</a:t>
              </a:r>
            </a:p>
          </p:txBody>
        </p:sp>
      </p:grpSp>
      <p:grpSp>
        <p:nvGrpSpPr>
          <p:cNvPr id="18" name="Group 18"/>
          <p:cNvGrpSpPr/>
          <p:nvPr/>
        </p:nvGrpSpPr>
        <p:grpSpPr>
          <a:xfrm>
            <a:off x="16742661" y="4403473"/>
            <a:ext cx="591887" cy="591887"/>
            <a:chOff x="0" y="0"/>
            <a:chExt cx="155888" cy="155888"/>
          </a:xfrm>
        </p:grpSpPr>
        <p:sp>
          <p:nvSpPr>
            <p:cNvPr id="19" name="Freeform 19"/>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n-CH"/>
            </a:p>
          </p:txBody>
        </p:sp>
        <p:sp>
          <p:nvSpPr>
            <p:cNvPr id="20" name="TextBox 20"/>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5</a:t>
              </a:r>
            </a:p>
          </p:txBody>
        </p:sp>
      </p:grpSp>
      <p:grpSp>
        <p:nvGrpSpPr>
          <p:cNvPr id="21" name="Group 21"/>
          <p:cNvGrpSpPr/>
          <p:nvPr/>
        </p:nvGrpSpPr>
        <p:grpSpPr>
          <a:xfrm>
            <a:off x="950085" y="6727485"/>
            <a:ext cx="591887" cy="591887"/>
            <a:chOff x="0" y="0"/>
            <a:chExt cx="155888" cy="155888"/>
          </a:xfrm>
        </p:grpSpPr>
        <p:sp>
          <p:nvSpPr>
            <p:cNvPr id="22" name="Freeform 22"/>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n-CH"/>
            </a:p>
          </p:txBody>
        </p:sp>
        <p:sp>
          <p:nvSpPr>
            <p:cNvPr id="23" name="TextBox 23"/>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3</a:t>
              </a:r>
            </a:p>
          </p:txBody>
        </p:sp>
      </p:grpSp>
      <p:grpSp>
        <p:nvGrpSpPr>
          <p:cNvPr id="24" name="Group 24"/>
          <p:cNvGrpSpPr/>
          <p:nvPr/>
        </p:nvGrpSpPr>
        <p:grpSpPr>
          <a:xfrm>
            <a:off x="16742661" y="6727485"/>
            <a:ext cx="591887" cy="591887"/>
            <a:chOff x="0" y="0"/>
            <a:chExt cx="155888" cy="155888"/>
          </a:xfrm>
        </p:grpSpPr>
        <p:sp>
          <p:nvSpPr>
            <p:cNvPr id="25" name="Freeform 25"/>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68A7"/>
            </a:solidFill>
          </p:spPr>
          <p:txBody>
            <a:bodyPr/>
            <a:lstStyle/>
            <a:p>
              <a:endParaRPr lang="en-CH"/>
            </a:p>
          </p:txBody>
        </p:sp>
        <p:sp>
          <p:nvSpPr>
            <p:cNvPr id="26" name="TextBox 26"/>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6</a:t>
              </a:r>
            </a:p>
          </p:txBody>
        </p:sp>
      </p:grpSp>
      <p:sp>
        <p:nvSpPr>
          <p:cNvPr id="27" name="Freeform 27"/>
          <p:cNvSpPr/>
          <p:nvPr/>
        </p:nvSpPr>
        <p:spPr>
          <a:xfrm>
            <a:off x="5698190" y="2582781"/>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28" name="Freeform 28"/>
          <p:cNvSpPr/>
          <p:nvPr/>
        </p:nvSpPr>
        <p:spPr>
          <a:xfrm>
            <a:off x="5161361" y="4838700"/>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29" name="Freeform 29"/>
          <p:cNvSpPr/>
          <p:nvPr/>
        </p:nvSpPr>
        <p:spPr>
          <a:xfrm>
            <a:off x="5774390" y="6918615"/>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30" name="Freeform 30"/>
          <p:cNvSpPr/>
          <p:nvPr/>
        </p:nvSpPr>
        <p:spPr>
          <a:xfrm>
            <a:off x="12031264" y="2671348"/>
            <a:ext cx="558546" cy="609600"/>
          </a:xfrm>
          <a:custGeom>
            <a:avLst/>
            <a:gdLst/>
            <a:ahLst/>
            <a:cxnLst/>
            <a:rect l="l" t="t" r="r" b="b"/>
            <a:pathLst>
              <a:path w="558546" h="609600">
                <a:moveTo>
                  <a:pt x="0" y="0"/>
                </a:moveTo>
                <a:lnTo>
                  <a:pt x="558546" y="0"/>
                </a:lnTo>
                <a:lnTo>
                  <a:pt x="558546"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31" name="Freeform 31"/>
          <p:cNvSpPr/>
          <p:nvPr/>
        </p:nvSpPr>
        <p:spPr>
          <a:xfrm>
            <a:off x="11818977" y="691861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32" name="Freeform 32"/>
          <p:cNvSpPr/>
          <p:nvPr/>
        </p:nvSpPr>
        <p:spPr>
          <a:xfrm>
            <a:off x="5325779" y="9324625"/>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n-CH"/>
          </a:p>
        </p:txBody>
      </p:sp>
      <p:sp>
        <p:nvSpPr>
          <p:cNvPr id="33" name="Freeform 33"/>
          <p:cNvSpPr/>
          <p:nvPr/>
        </p:nvSpPr>
        <p:spPr>
          <a:xfrm>
            <a:off x="7373733" y="4699417"/>
            <a:ext cx="3689841" cy="934760"/>
          </a:xfrm>
          <a:custGeom>
            <a:avLst/>
            <a:gdLst/>
            <a:ahLst/>
            <a:cxnLst/>
            <a:rect l="l" t="t" r="r" b="b"/>
            <a:pathLst>
              <a:path w="3689841" h="934760">
                <a:moveTo>
                  <a:pt x="0" y="0"/>
                </a:moveTo>
                <a:lnTo>
                  <a:pt x="3689841" y="0"/>
                </a:lnTo>
                <a:lnTo>
                  <a:pt x="3689841" y="934759"/>
                </a:lnTo>
                <a:lnTo>
                  <a:pt x="0" y="934759"/>
                </a:lnTo>
                <a:lnTo>
                  <a:pt x="0" y="0"/>
                </a:lnTo>
                <a:close/>
              </a:path>
            </a:pathLst>
          </a:custGeom>
          <a:blipFill>
            <a:blip r:embed="rId22"/>
            <a:stretch>
              <a:fillRect/>
            </a:stretch>
          </a:blipFill>
        </p:spPr>
        <p:txBody>
          <a:bodyPr/>
          <a:lstStyle/>
          <a:p>
            <a:endParaRPr lang="en-CH"/>
          </a:p>
        </p:txBody>
      </p:sp>
      <p:grpSp>
        <p:nvGrpSpPr>
          <p:cNvPr id="34" name="Group 34"/>
          <p:cNvGrpSpPr/>
          <p:nvPr/>
        </p:nvGrpSpPr>
        <p:grpSpPr>
          <a:xfrm>
            <a:off x="1773363" y="2086605"/>
            <a:ext cx="2571750" cy="2056663"/>
            <a:chOff x="0" y="9525"/>
            <a:chExt cx="3429000" cy="2742218"/>
          </a:xfrm>
        </p:grpSpPr>
        <p:sp>
          <p:nvSpPr>
            <p:cNvPr id="35" name="TextBox 35"/>
            <p:cNvSpPr txBox="1"/>
            <p:nvPr/>
          </p:nvSpPr>
          <p:spPr>
            <a:xfrm>
              <a:off x="0" y="9525"/>
              <a:ext cx="3429000" cy="7016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Gouvernance mondiale en matière de santé</a:t>
              </a:r>
            </a:p>
          </p:txBody>
        </p:sp>
        <p:sp>
          <p:nvSpPr>
            <p:cNvPr id="36" name="TextBox 36"/>
            <p:cNvSpPr txBox="1"/>
            <p:nvPr/>
          </p:nvSpPr>
          <p:spPr>
            <a:xfrm>
              <a:off x="0" y="1110268"/>
              <a:ext cx="3429000" cy="1641475"/>
            </a:xfrm>
            <a:prstGeom prst="rect">
              <a:avLst/>
            </a:prstGeom>
          </p:spPr>
          <p:txBody>
            <a:bodyPr lIns="0" tIns="0" rIns="0" bIns="0" rtlCol="0" anchor="t">
              <a:spAutoFit/>
            </a:bodyPr>
            <a:lstStyle/>
            <a:p>
              <a:pPr marL="345449" lvl="1" indent="-172725" algn="l">
                <a:buFont typeface="Arial"/>
                <a:buChar char="•"/>
              </a:pPr>
              <a:r>
                <a:rPr lang="en-US" sz="1600" dirty="0">
                  <a:solidFill>
                    <a:srgbClr val="0068A7"/>
                  </a:solidFill>
                  <a:latin typeface="Open Sans"/>
                  <a:ea typeface="Open Sans"/>
                  <a:cs typeface="Open Sans"/>
                  <a:sym typeface="Open Sans"/>
                </a:rPr>
                <a:t>5 </a:t>
              </a:r>
              <a:r>
                <a:rPr lang="en-US" sz="1600" dirty="0" err="1">
                  <a:solidFill>
                    <a:srgbClr val="0068A7"/>
                  </a:solidFill>
                  <a:latin typeface="Open Sans"/>
                  <a:ea typeface="Open Sans"/>
                  <a:cs typeface="Open Sans"/>
                  <a:sym typeface="Open Sans"/>
                </a:rPr>
                <a:t>déclarations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auprès</a:t>
              </a:r>
              <a:r>
                <a:rPr lang="en-US" sz="1600" dirty="0">
                  <a:solidFill>
                    <a:srgbClr val="0068A7"/>
                  </a:solidFill>
                  <a:latin typeface="Open Sans"/>
                  <a:ea typeface="Open Sans"/>
                  <a:cs typeface="Open Sans"/>
                  <a:sym typeface="Open Sans"/>
                </a:rPr>
                <a:t> des </a:t>
              </a:r>
              <a:r>
                <a:rPr lang="en-US" sz="1600" dirty="0" err="1">
                  <a:solidFill>
                    <a:srgbClr val="0068A7"/>
                  </a:solidFill>
                  <a:latin typeface="Open Sans"/>
                  <a:ea typeface="Open Sans"/>
                  <a:cs typeface="Open Sans"/>
                  <a:sym typeface="Open Sans"/>
                </a:rPr>
                <a:t>organes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directeurs</a:t>
              </a:r>
              <a:r>
                <a:rPr lang="en-US" sz="1600" dirty="0">
                  <a:solidFill>
                    <a:srgbClr val="0068A7"/>
                  </a:solidFill>
                  <a:latin typeface="Open Sans"/>
                  <a:ea typeface="Open Sans"/>
                  <a:cs typeface="Open Sans"/>
                  <a:sym typeface="Open Sans"/>
                </a:rPr>
                <a:t> de </a:t>
              </a:r>
              <a:r>
                <a:rPr lang="en-US" sz="1600" dirty="0" err="1">
                  <a:solidFill>
                    <a:srgbClr val="0068A7"/>
                  </a:solidFill>
                  <a:latin typeface="Open Sans"/>
                  <a:ea typeface="Open Sans"/>
                  <a:cs typeface="Open Sans"/>
                  <a:sym typeface="Open Sans"/>
                </a:rPr>
                <a:t>l'OMS</a:t>
              </a:r>
              <a:endParaRPr lang="en-US" sz="1600" dirty="0">
                <a:solidFill>
                  <a:srgbClr val="0068A7"/>
                </a:solidFill>
                <a:latin typeface="Open Sans"/>
                <a:ea typeface="Open Sans"/>
                <a:cs typeface="Open Sans"/>
                <a:sym typeface="Open Sans"/>
              </a:endParaRPr>
            </a:p>
            <a:p>
              <a:pPr marL="345449" lvl="1" indent="-172725" algn="l">
                <a:spcBef>
                  <a:spcPct val="0"/>
                </a:spcBef>
                <a:buFont typeface="Arial"/>
                <a:buChar char="•"/>
              </a:pPr>
              <a:r>
                <a:rPr lang="en-US" sz="1600" dirty="0">
                  <a:solidFill>
                    <a:srgbClr val="0068A7"/>
                  </a:solidFill>
                  <a:latin typeface="Open Sans"/>
                  <a:ea typeface="Open Sans"/>
                  <a:cs typeface="Open Sans"/>
                  <a:sym typeface="Open Sans"/>
                </a:rPr>
                <a:t>Lien</a:t>
              </a:r>
              <a:r>
                <a:rPr lang="en-CH" sz="1600" dirty="0">
                  <a:solidFill>
                    <a:srgbClr val="0068A7"/>
                  </a:solidFill>
                  <a:latin typeface="Open Sans"/>
                  <a:ea typeface="Open Sans"/>
                  <a:cs typeface="Open Sans"/>
                  <a:sym typeface="Open Sans"/>
                </a:rPr>
                <a:t>s</a:t>
              </a:r>
              <a:r>
                <a:rPr lang="en-US" sz="1600" dirty="0">
                  <a:solidFill>
                    <a:srgbClr val="0068A7"/>
                  </a:solidFill>
                  <a:latin typeface="Open Sans"/>
                  <a:ea typeface="Open Sans"/>
                  <a:cs typeface="Open Sans"/>
                  <a:sym typeface="Open Sans"/>
                </a:rPr>
                <a:t> avec </a:t>
              </a:r>
              <a:r>
                <a:rPr lang="en-US" sz="1600" dirty="0" err="1">
                  <a:solidFill>
                    <a:srgbClr val="0068A7"/>
                  </a:solidFill>
                  <a:latin typeface="Open Sans"/>
                  <a:ea typeface="Open Sans"/>
                  <a:cs typeface="Open Sans"/>
                  <a:sym typeface="Open Sans"/>
                </a:rPr>
                <a:t>l'OMS</a:t>
              </a:r>
              <a:r>
                <a:rPr lang="en-US" sz="1600" dirty="0">
                  <a:solidFill>
                    <a:srgbClr val="0068A7"/>
                  </a:solidFill>
                  <a:latin typeface="Open Sans"/>
                  <a:ea typeface="Open Sans"/>
                  <a:cs typeface="Open Sans"/>
                  <a:sym typeface="Open Sans"/>
                </a:rPr>
                <a:t> au </a:t>
              </a:r>
              <a:r>
                <a:rPr lang="en-US" sz="1600" dirty="0" err="1">
                  <a:solidFill>
                    <a:srgbClr val="0068A7"/>
                  </a:solidFill>
                  <a:latin typeface="Open Sans"/>
                  <a:ea typeface="Open Sans"/>
                  <a:cs typeface="Open Sans"/>
                  <a:sym typeface="Open Sans"/>
                </a:rPr>
                <a:t>niveau</a:t>
              </a:r>
              <a:r>
                <a:rPr lang="en-US" sz="1600" dirty="0">
                  <a:solidFill>
                    <a:srgbClr val="0068A7"/>
                  </a:solidFill>
                  <a:latin typeface="Open Sans"/>
                  <a:ea typeface="Open Sans"/>
                  <a:cs typeface="Open Sans"/>
                  <a:sym typeface="Open Sans"/>
                </a:rPr>
                <a:t> de la direction</a:t>
              </a:r>
            </a:p>
          </p:txBody>
        </p:sp>
      </p:grpSp>
      <p:grpSp>
        <p:nvGrpSpPr>
          <p:cNvPr id="37" name="Group 37"/>
          <p:cNvGrpSpPr/>
          <p:nvPr/>
        </p:nvGrpSpPr>
        <p:grpSpPr>
          <a:xfrm>
            <a:off x="13942887" y="2086605"/>
            <a:ext cx="2571750" cy="1808239"/>
            <a:chOff x="0" y="9525"/>
            <a:chExt cx="3429000" cy="2410986"/>
          </a:xfrm>
        </p:grpSpPr>
        <p:sp>
          <p:nvSpPr>
            <p:cNvPr id="38" name="TextBox 38"/>
            <p:cNvSpPr txBox="1"/>
            <p:nvPr/>
          </p:nvSpPr>
          <p:spPr>
            <a:xfrm>
              <a:off x="0" y="9525"/>
              <a:ext cx="3429000" cy="7016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Collaboration interprofessionnelle</a:t>
              </a:r>
            </a:p>
          </p:txBody>
        </p:sp>
        <p:sp>
          <p:nvSpPr>
            <p:cNvPr id="39" name="TextBox 39"/>
            <p:cNvSpPr txBox="1"/>
            <p:nvPr/>
          </p:nvSpPr>
          <p:spPr>
            <a:xfrm>
              <a:off x="0" y="939164"/>
              <a:ext cx="3429000" cy="1481347"/>
            </a:xfrm>
            <a:prstGeom prst="rect">
              <a:avLst/>
            </a:prstGeom>
          </p:spPr>
          <p:txBody>
            <a:bodyPr lIns="0" tIns="0" rIns="0" bIns="0" rtlCol="0" anchor="t">
              <a:spAutoFit/>
            </a:bodyPr>
            <a:lstStyle/>
            <a:p>
              <a:pPr marL="345449" lvl="1" indent="-172725" algn="l">
                <a:lnSpc>
                  <a:spcPts val="2240"/>
                </a:lnSpc>
                <a:buFont typeface="Arial"/>
                <a:buChar char="•"/>
              </a:pPr>
              <a:r>
                <a:rPr lang="en-US" sz="1600" dirty="0" err="1">
                  <a:solidFill>
                    <a:srgbClr val="0068A7"/>
                  </a:solidFill>
                  <a:latin typeface="Open Sans"/>
                  <a:ea typeface="Open Sans"/>
                  <a:cs typeface="Open Sans"/>
                  <a:sym typeface="Open Sans"/>
                </a:rPr>
                <a:t>Déclaration</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actualisée</a:t>
              </a:r>
              <a:r>
                <a:rPr lang="en-US" sz="1600" dirty="0">
                  <a:solidFill>
                    <a:srgbClr val="0068A7"/>
                  </a:solidFill>
                  <a:latin typeface="Open Sans"/>
                  <a:ea typeface="Open Sans"/>
                  <a:cs typeface="Open Sans"/>
                  <a:sym typeface="Open Sans"/>
                </a:rPr>
                <a:t> de l</a:t>
              </a:r>
              <a:r>
                <a:rPr lang="en-CH" sz="1600" dirty="0">
                  <a:solidFill>
                    <a:srgbClr val="0068A7"/>
                  </a:solidFill>
                  <a:latin typeface="Open Sans"/>
                  <a:ea typeface="Open Sans"/>
                  <a:cs typeface="Open Sans"/>
                  <a:sym typeface="Open Sans"/>
                </a:rPr>
                <a:t>’</a:t>
              </a:r>
              <a:r>
                <a:rPr lang="en-US" sz="1600" dirty="0">
                  <a:solidFill>
                    <a:srgbClr val="0068A7"/>
                  </a:solidFill>
                  <a:latin typeface="Open Sans"/>
                  <a:ea typeface="Open Sans"/>
                  <a:cs typeface="Open Sans"/>
                  <a:sym typeface="Open Sans"/>
                </a:rPr>
                <a:t>A</a:t>
              </a:r>
              <a:r>
                <a:rPr lang="en-CH" sz="1600" dirty="0">
                  <a:solidFill>
                    <a:srgbClr val="0068A7"/>
                  </a:solidFill>
                  <a:latin typeface="Open Sans"/>
                  <a:ea typeface="Open Sans"/>
                  <a:cs typeface="Open Sans"/>
                  <a:sym typeface="Open Sans"/>
                </a:rPr>
                <a:t>MPS</a:t>
              </a:r>
              <a:endParaRPr lang="en-US" sz="1600" dirty="0">
                <a:solidFill>
                  <a:srgbClr val="0068A7"/>
                </a:solidFill>
                <a:latin typeface="Open Sans"/>
                <a:ea typeface="Open Sans"/>
                <a:cs typeface="Open Sans"/>
                <a:sym typeface="Open Sans"/>
              </a:endParaRPr>
            </a:p>
            <a:p>
              <a:pPr marL="345449" lvl="1" indent="-172725" algn="l">
                <a:lnSpc>
                  <a:spcPts val="2240"/>
                </a:lnSpc>
                <a:buFont typeface="Arial"/>
                <a:buChar char="•"/>
              </a:pPr>
              <a:r>
                <a:rPr lang="en-US" sz="1600" dirty="0" err="1">
                  <a:solidFill>
                    <a:srgbClr val="0068A7"/>
                  </a:solidFill>
                  <a:latin typeface="Open Sans"/>
                  <a:ea typeface="Open Sans"/>
                  <a:cs typeface="Open Sans"/>
                  <a:sym typeface="Open Sans"/>
                </a:rPr>
                <a:t>Webinaire</a:t>
              </a:r>
              <a:r>
                <a:rPr lang="en-US" sz="1600" dirty="0">
                  <a:solidFill>
                    <a:srgbClr val="0068A7"/>
                  </a:solidFill>
                  <a:latin typeface="Open Sans"/>
                  <a:ea typeface="Open Sans"/>
                  <a:cs typeface="Open Sans"/>
                  <a:sym typeface="Open Sans"/>
                </a:rPr>
                <a:t> inter</a:t>
              </a:r>
              <a:r>
                <a:rPr lang="en-CH" sz="1600" dirty="0">
                  <a:solidFill>
                    <a:srgbClr val="0068A7"/>
                  </a:solidFill>
                  <a:latin typeface="Open Sans"/>
                  <a:ea typeface="Open Sans"/>
                  <a:cs typeface="Open Sans"/>
                  <a:sym typeface="Open Sans"/>
                </a:rPr>
                <a:t>-</a:t>
              </a:r>
              <a:r>
                <a:rPr lang="en-US" sz="1600" dirty="0" err="1">
                  <a:solidFill>
                    <a:srgbClr val="0068A7"/>
                  </a:solidFill>
                  <a:latin typeface="Open Sans"/>
                  <a:ea typeface="Open Sans"/>
                  <a:cs typeface="Open Sans"/>
                  <a:sym typeface="Open Sans"/>
                </a:rPr>
                <a:t>professionnel</a:t>
              </a:r>
              <a:r>
                <a:rPr lang="en-US" sz="1600" dirty="0">
                  <a:solidFill>
                    <a:srgbClr val="0068A7"/>
                  </a:solidFill>
                  <a:latin typeface="Open Sans"/>
                  <a:ea typeface="Open Sans"/>
                  <a:cs typeface="Open Sans"/>
                  <a:sym typeface="Open Sans"/>
                </a:rPr>
                <a:t> sur RAM</a:t>
              </a:r>
            </a:p>
          </p:txBody>
        </p:sp>
      </p:grpSp>
      <p:grpSp>
        <p:nvGrpSpPr>
          <p:cNvPr id="40" name="Group 40"/>
          <p:cNvGrpSpPr/>
          <p:nvPr/>
        </p:nvGrpSpPr>
        <p:grpSpPr>
          <a:xfrm>
            <a:off x="1773363" y="4410617"/>
            <a:ext cx="2571750" cy="2256883"/>
            <a:chOff x="0" y="9525"/>
            <a:chExt cx="3429000" cy="3009178"/>
          </a:xfrm>
        </p:grpSpPr>
        <p:sp>
          <p:nvSpPr>
            <p:cNvPr id="41" name="TextBox 41"/>
            <p:cNvSpPr txBox="1"/>
            <p:nvPr/>
          </p:nvSpPr>
          <p:spPr>
            <a:xfrm>
              <a:off x="0" y="9525"/>
              <a:ext cx="3429000" cy="3460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Influencer la politique de l'OMS</a:t>
              </a:r>
            </a:p>
          </p:txBody>
        </p:sp>
        <p:sp>
          <p:nvSpPr>
            <p:cNvPr id="42" name="TextBox 42"/>
            <p:cNvSpPr txBox="1"/>
            <p:nvPr/>
          </p:nvSpPr>
          <p:spPr>
            <a:xfrm>
              <a:off x="0" y="720637"/>
              <a:ext cx="3429000" cy="2298066"/>
            </a:xfrm>
            <a:prstGeom prst="rect">
              <a:avLst/>
            </a:prstGeom>
          </p:spPr>
          <p:txBody>
            <a:bodyPr lIns="0" tIns="0" rIns="0" bIns="0" rtlCol="0" anchor="t">
              <a:spAutoFit/>
            </a:bodyPr>
            <a:lstStyle/>
            <a:p>
              <a:pPr marL="345449" lvl="1" indent="-172725" algn="l">
                <a:buFont typeface="Arial"/>
                <a:buChar char="•"/>
              </a:pPr>
              <a:r>
                <a:rPr lang="en-US" sz="1600" dirty="0">
                  <a:solidFill>
                    <a:srgbClr val="0068A7"/>
                  </a:solidFill>
                  <a:latin typeface="Open Sans"/>
                  <a:ea typeface="Open Sans"/>
                  <a:cs typeface="Open Sans"/>
                  <a:sym typeface="Open Sans"/>
                </a:rPr>
                <a:t>Groupe </a:t>
              </a:r>
              <a:r>
                <a:rPr lang="en-US" sz="1600" dirty="0" err="1">
                  <a:solidFill>
                    <a:srgbClr val="0068A7"/>
                  </a:solidFill>
                  <a:latin typeface="Open Sans"/>
                  <a:ea typeface="Open Sans"/>
                  <a:cs typeface="Open Sans"/>
                  <a:sym typeface="Open Sans"/>
                </a:rPr>
                <a:t>d'experts</a:t>
              </a:r>
              <a:r>
                <a:rPr lang="en-US" sz="1600" dirty="0">
                  <a:solidFill>
                    <a:srgbClr val="0068A7"/>
                  </a:solidFill>
                  <a:latin typeface="Open Sans"/>
                  <a:ea typeface="Open Sans"/>
                  <a:cs typeface="Open Sans"/>
                  <a:sym typeface="Open Sans"/>
                </a:rPr>
                <a:t> chargé de </a:t>
              </a:r>
              <a:r>
                <a:rPr lang="en-US" sz="1600" dirty="0" err="1">
                  <a:solidFill>
                    <a:srgbClr val="0068A7"/>
                  </a:solidFill>
                  <a:latin typeface="Open Sans"/>
                  <a:ea typeface="Open Sans"/>
                  <a:cs typeface="Open Sans"/>
                  <a:sym typeface="Open Sans"/>
                </a:rPr>
                <a:t>l'examen</a:t>
              </a:r>
              <a:r>
                <a:rPr lang="en-US" sz="1600" dirty="0">
                  <a:solidFill>
                    <a:srgbClr val="0068A7"/>
                  </a:solidFill>
                  <a:latin typeface="Open Sans"/>
                  <a:ea typeface="Open Sans"/>
                  <a:cs typeface="Open Sans"/>
                  <a:sym typeface="Open Sans"/>
                </a:rPr>
                <a:t> du </a:t>
              </a:r>
              <a:r>
                <a:rPr lang="en-US" sz="1600" dirty="0" err="1">
                  <a:solidFill>
                    <a:srgbClr val="0068A7"/>
                  </a:solidFill>
                  <a:latin typeface="Open Sans"/>
                  <a:ea typeface="Open Sans"/>
                  <a:cs typeface="Open Sans"/>
                  <a:sym typeface="Open Sans"/>
                </a:rPr>
                <a:t>recrutement</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éthique</a:t>
              </a:r>
              <a:endParaRPr lang="en-US" sz="1600" dirty="0">
                <a:solidFill>
                  <a:srgbClr val="0068A7"/>
                </a:solidFill>
                <a:latin typeface="Open Sans"/>
                <a:ea typeface="Open Sans"/>
                <a:cs typeface="Open Sans"/>
                <a:sym typeface="Open Sans"/>
              </a:endParaRPr>
            </a:p>
            <a:p>
              <a:pPr marL="345449" lvl="1" indent="-172725" algn="l">
                <a:buFont typeface="Arial"/>
                <a:buChar char="•"/>
              </a:pPr>
              <a:r>
                <a:rPr lang="en-US" sz="1600" dirty="0">
                  <a:solidFill>
                    <a:srgbClr val="0068A7"/>
                  </a:solidFill>
                  <a:latin typeface="Open Sans"/>
                  <a:ea typeface="Open Sans"/>
                  <a:cs typeface="Open Sans"/>
                  <a:sym typeface="Open Sans"/>
                </a:rPr>
                <a:t>Contribution aux </a:t>
              </a:r>
              <a:r>
                <a:rPr lang="en-US" sz="1600" dirty="0" err="1">
                  <a:solidFill>
                    <a:srgbClr val="0068A7"/>
                  </a:solidFill>
                  <a:latin typeface="Open Sans"/>
                  <a:ea typeface="Open Sans"/>
                  <a:cs typeface="Open Sans"/>
                  <a:sym typeface="Open Sans"/>
                </a:rPr>
                <a:t>programmes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d'études</a:t>
              </a:r>
              <a:r>
                <a:rPr lang="en-US" sz="1600" dirty="0">
                  <a:solidFill>
                    <a:srgbClr val="0068A7"/>
                  </a:solidFill>
                  <a:latin typeface="Open Sans"/>
                  <a:ea typeface="Open Sans"/>
                  <a:cs typeface="Open Sans"/>
                  <a:sym typeface="Open Sans"/>
                </a:rPr>
                <a:t> sur la </a:t>
              </a:r>
              <a:r>
                <a:rPr lang="en-US" sz="1600" dirty="0" err="1">
                  <a:solidFill>
                    <a:srgbClr val="0068A7"/>
                  </a:solidFill>
                  <a:latin typeface="Open Sans"/>
                  <a:ea typeface="Open Sans"/>
                  <a:cs typeface="Open Sans"/>
                  <a:sym typeface="Open Sans"/>
                </a:rPr>
                <a:t>prévention</a:t>
              </a:r>
              <a:r>
                <a:rPr lang="en-US" sz="1600" dirty="0">
                  <a:solidFill>
                    <a:srgbClr val="0068A7"/>
                  </a:solidFill>
                  <a:latin typeface="Open Sans"/>
                  <a:ea typeface="Open Sans"/>
                  <a:cs typeface="Open Sans"/>
                  <a:sym typeface="Open Sans"/>
                </a:rPr>
                <a:t> et le </a:t>
              </a:r>
              <a:r>
                <a:rPr lang="en-US" sz="1600" dirty="0" err="1">
                  <a:solidFill>
                    <a:srgbClr val="0068A7"/>
                  </a:solidFill>
                  <a:latin typeface="Open Sans"/>
                  <a:ea typeface="Open Sans"/>
                  <a:cs typeface="Open Sans"/>
                  <a:sym typeface="Open Sans"/>
                </a:rPr>
                <a:t>contrôle</a:t>
              </a:r>
              <a:r>
                <a:rPr lang="en-US" sz="1600" dirty="0">
                  <a:solidFill>
                    <a:srgbClr val="0068A7"/>
                  </a:solidFill>
                  <a:latin typeface="Open Sans"/>
                  <a:ea typeface="Open Sans"/>
                  <a:cs typeface="Open Sans"/>
                  <a:sym typeface="Open Sans"/>
                </a:rPr>
                <a:t> des infections</a:t>
              </a:r>
            </a:p>
          </p:txBody>
        </p:sp>
      </p:grpSp>
      <p:grpSp>
        <p:nvGrpSpPr>
          <p:cNvPr id="43" name="Group 43"/>
          <p:cNvGrpSpPr/>
          <p:nvPr/>
        </p:nvGrpSpPr>
        <p:grpSpPr>
          <a:xfrm>
            <a:off x="13942887" y="4410617"/>
            <a:ext cx="2571750" cy="2057811"/>
            <a:chOff x="0" y="9525"/>
            <a:chExt cx="3429000" cy="2743749"/>
          </a:xfrm>
        </p:grpSpPr>
        <p:sp>
          <p:nvSpPr>
            <p:cNvPr id="44" name="TextBox 44"/>
            <p:cNvSpPr txBox="1"/>
            <p:nvPr/>
          </p:nvSpPr>
          <p:spPr>
            <a:xfrm>
              <a:off x="0" y="9525"/>
              <a:ext cx="3429000" cy="737810"/>
            </a:xfrm>
            <a:prstGeom prst="rect">
              <a:avLst/>
            </a:prstGeom>
          </p:spPr>
          <p:txBody>
            <a:bodyPr lIns="0" tIns="0" rIns="0" bIns="0" rtlCol="0" anchor="t">
              <a:spAutoFit/>
            </a:bodyPr>
            <a:lstStyle/>
            <a:p>
              <a:pPr algn="r">
                <a:lnSpc>
                  <a:spcPts val="2160"/>
                </a:lnSpc>
              </a:pPr>
              <a:r>
                <a:rPr lang="en-CH" sz="1800" b="1" dirty="0" err="1">
                  <a:solidFill>
                    <a:srgbClr val="0068A7"/>
                  </a:solidFill>
                  <a:latin typeface="Open Sans Bold"/>
                  <a:ea typeface="Open Sans Bold"/>
                  <a:cs typeface="Open Sans Bold"/>
                  <a:sym typeface="Open Sans Bold"/>
                </a:rPr>
                <a:t>Façonner</a:t>
              </a:r>
              <a:r>
                <a:rPr lang="en-US" sz="1800" b="1" dirty="0">
                  <a:solidFill>
                    <a:srgbClr val="0068A7"/>
                  </a:solidFill>
                  <a:latin typeface="Open Sans Bold"/>
                  <a:ea typeface="Open Sans Bold"/>
                  <a:cs typeface="Open Sans Bold"/>
                  <a:sym typeface="Open Sans Bold"/>
                </a:rPr>
                <a:t> </a:t>
              </a:r>
              <a:r>
                <a:rPr lang="en-CH" sz="1800" b="1" dirty="0">
                  <a:solidFill>
                    <a:srgbClr val="0068A7"/>
                  </a:solidFill>
                  <a:latin typeface="Open Sans Bold"/>
                  <a:ea typeface="Open Sans Bold"/>
                  <a:cs typeface="Open Sans Bold"/>
                  <a:sym typeface="Open Sans Bold"/>
                </a:rPr>
                <a:t>le travail </a:t>
              </a:r>
              <a:r>
                <a:rPr lang="en-US" sz="1800" b="1" dirty="0">
                  <a:solidFill>
                    <a:srgbClr val="0068A7"/>
                  </a:solidFill>
                  <a:latin typeface="Open Sans Bold"/>
                  <a:ea typeface="Open Sans Bold"/>
                  <a:cs typeface="Open Sans Bold"/>
                  <a:sym typeface="Open Sans Bold"/>
                </a:rPr>
                <a:t>des ONG</a:t>
              </a:r>
            </a:p>
          </p:txBody>
        </p:sp>
        <p:sp>
          <p:nvSpPr>
            <p:cNvPr id="45" name="TextBox 45"/>
            <p:cNvSpPr txBox="1"/>
            <p:nvPr/>
          </p:nvSpPr>
          <p:spPr>
            <a:xfrm>
              <a:off x="0" y="783503"/>
              <a:ext cx="3429000" cy="1969771"/>
            </a:xfrm>
            <a:prstGeom prst="rect">
              <a:avLst/>
            </a:prstGeom>
          </p:spPr>
          <p:txBody>
            <a:bodyPr lIns="0" tIns="0" rIns="0" bIns="0" rtlCol="0" anchor="t">
              <a:spAutoFit/>
            </a:bodyPr>
            <a:lstStyle/>
            <a:p>
              <a:pPr marL="345449" lvl="1" indent="-172725" algn="l">
                <a:buFont typeface="Arial"/>
                <a:buChar char="•"/>
              </a:pPr>
              <a:r>
                <a:rPr lang="en-US" sz="1600" dirty="0">
                  <a:solidFill>
                    <a:srgbClr val="0068A7"/>
                  </a:solidFill>
                  <a:latin typeface="Open Sans"/>
                  <a:ea typeface="Open Sans"/>
                  <a:cs typeface="Open Sans"/>
                  <a:sym typeface="Open Sans"/>
                </a:rPr>
                <a:t>Conseil</a:t>
              </a:r>
              <a:r>
                <a:rPr lang="en-CH" sz="1600" dirty="0">
                  <a:solidFill>
                    <a:srgbClr val="0068A7"/>
                  </a:solidFill>
                  <a:latin typeface="Open Sans"/>
                  <a:ea typeface="Open Sans"/>
                  <a:cs typeface="Open Sans"/>
                  <a:sym typeface="Open Sans"/>
                </a:rPr>
                <a:t>s </a:t>
              </a:r>
              <a:r>
                <a:rPr lang="en-CH" sz="1600" dirty="0" err="1">
                  <a:solidFill>
                    <a:srgbClr val="0068A7"/>
                  </a:solidFill>
                  <a:latin typeface="Open Sans"/>
                  <a:ea typeface="Open Sans"/>
                  <a:cs typeface="Open Sans"/>
                  <a:sym typeface="Open Sans"/>
                </a:rPr>
                <a:t>fournis</a:t>
              </a:r>
              <a:r>
                <a:rPr lang="en-US" sz="1600" dirty="0">
                  <a:solidFill>
                    <a:srgbClr val="0068A7"/>
                  </a:solidFill>
                  <a:latin typeface="Open Sans"/>
                  <a:ea typeface="Open Sans"/>
                  <a:cs typeface="Open Sans"/>
                  <a:sym typeface="Open Sans"/>
                </a:rPr>
                <a:t> à </a:t>
              </a:r>
              <a:r>
                <a:rPr lang="en-CH" sz="1600" dirty="0">
                  <a:solidFill>
                    <a:srgbClr val="0068A7"/>
                  </a:solidFill>
                  <a:latin typeface="Open Sans"/>
                  <a:ea typeface="Open Sans"/>
                  <a:cs typeface="Open Sans"/>
                  <a:sym typeface="Open Sans"/>
                </a:rPr>
                <a:t>NCD </a:t>
              </a:r>
              <a:r>
                <a:rPr lang="en-US" sz="1600" dirty="0">
                  <a:solidFill>
                    <a:srgbClr val="0068A7"/>
                  </a:solidFill>
                  <a:latin typeface="Open Sans"/>
                  <a:ea typeface="Open Sans"/>
                  <a:cs typeface="Open Sans"/>
                  <a:sym typeface="Open Sans"/>
                </a:rPr>
                <a:t>Alliance </a:t>
              </a:r>
              <a:r>
                <a:rPr lang="en-CH" sz="1600" dirty="0">
                  <a:solidFill>
                    <a:srgbClr val="0068A7"/>
                  </a:solidFill>
                  <a:latin typeface="Open Sans"/>
                  <a:ea typeface="Open Sans"/>
                  <a:cs typeface="Open Sans"/>
                  <a:sym typeface="Open Sans"/>
                </a:rPr>
                <a:t>sur</a:t>
              </a:r>
              <a:r>
                <a:rPr lang="en-US" sz="1600" dirty="0">
                  <a:solidFill>
                    <a:srgbClr val="0068A7"/>
                  </a:solidFill>
                  <a:latin typeface="Open Sans"/>
                  <a:ea typeface="Open Sans"/>
                  <a:cs typeface="Open Sans"/>
                  <a:sym typeface="Open Sans"/>
                </a:rPr>
                <a:t> les recommandations relatives au personnel de santé</a:t>
              </a:r>
              <a:r>
                <a:rPr lang="en-CH" sz="1600" dirty="0">
                  <a:solidFill>
                    <a:srgbClr val="0068A7"/>
                  </a:solidFill>
                  <a:latin typeface="Open Sans"/>
                  <a:ea typeface="Open Sans"/>
                  <a:cs typeface="Open Sans"/>
                  <a:sym typeface="Open Sans"/>
                </a:rPr>
                <a:t> dans un rapport politique</a:t>
              </a:r>
              <a:endParaRPr lang="en-US" sz="1600" dirty="0">
                <a:solidFill>
                  <a:srgbClr val="0068A7"/>
                </a:solidFill>
                <a:latin typeface="Open Sans"/>
                <a:ea typeface="Open Sans"/>
                <a:cs typeface="Open Sans"/>
                <a:sym typeface="Open Sans"/>
              </a:endParaRPr>
            </a:p>
          </p:txBody>
        </p:sp>
      </p:grpSp>
      <p:grpSp>
        <p:nvGrpSpPr>
          <p:cNvPr id="46" name="Group 46"/>
          <p:cNvGrpSpPr/>
          <p:nvPr/>
        </p:nvGrpSpPr>
        <p:grpSpPr>
          <a:xfrm>
            <a:off x="1773363" y="6734629"/>
            <a:ext cx="2571750" cy="3098504"/>
            <a:chOff x="0" y="9525"/>
            <a:chExt cx="3429000" cy="4131340"/>
          </a:xfrm>
        </p:grpSpPr>
        <p:sp>
          <p:nvSpPr>
            <p:cNvPr id="47" name="TextBox 47"/>
            <p:cNvSpPr txBox="1"/>
            <p:nvPr/>
          </p:nvSpPr>
          <p:spPr>
            <a:xfrm>
              <a:off x="0" y="9525"/>
              <a:ext cx="3429000" cy="361637"/>
            </a:xfrm>
            <a:prstGeom prst="rect">
              <a:avLst/>
            </a:prstGeom>
          </p:spPr>
          <p:txBody>
            <a:bodyPr lIns="0" tIns="0" rIns="0" bIns="0" rtlCol="0" anchor="t">
              <a:spAutoFit/>
            </a:bodyPr>
            <a:lstStyle/>
            <a:p>
              <a:pPr algn="l">
                <a:lnSpc>
                  <a:spcPts val="2160"/>
                </a:lnSpc>
              </a:pPr>
              <a:r>
                <a:rPr lang="en-US" sz="1800" b="1" dirty="0" err="1">
                  <a:solidFill>
                    <a:srgbClr val="0068A7"/>
                  </a:solidFill>
                  <a:latin typeface="Open Sans Bold"/>
                  <a:ea typeface="Open Sans Bold"/>
                  <a:cs typeface="Open Sans Bold"/>
                  <a:sym typeface="Open Sans Bold"/>
                </a:rPr>
                <a:t>Défini</a:t>
              </a:r>
              <a:r>
                <a:rPr lang="en-CH" sz="1800" b="1" dirty="0">
                  <a:solidFill>
                    <a:srgbClr val="0068A7"/>
                  </a:solidFill>
                  <a:latin typeface="Open Sans Bold"/>
                  <a:ea typeface="Open Sans Bold"/>
                  <a:cs typeface="Open Sans Bold"/>
                  <a:sym typeface="Open Sans Bold"/>
                </a:rPr>
                <a:t>r</a:t>
              </a:r>
              <a:r>
                <a:rPr lang="en-US" sz="1800" b="1" dirty="0">
                  <a:solidFill>
                    <a:srgbClr val="0068A7"/>
                  </a:solidFill>
                  <a:latin typeface="Open Sans Bold"/>
                  <a:ea typeface="Open Sans Bold"/>
                  <a:cs typeface="Open Sans Bold"/>
                  <a:sym typeface="Open Sans Bold"/>
                </a:rPr>
                <a:t> </a:t>
              </a:r>
              <a:r>
                <a:rPr lang="en-US" sz="1800" b="1" dirty="0" err="1">
                  <a:solidFill>
                    <a:srgbClr val="0068A7"/>
                  </a:solidFill>
                  <a:latin typeface="Open Sans Bold"/>
                  <a:ea typeface="Open Sans Bold"/>
                  <a:cs typeface="Open Sans Bold"/>
                  <a:sym typeface="Open Sans Bold"/>
                </a:rPr>
                <a:t>l'ordre</a:t>
              </a:r>
              <a:r>
                <a:rPr lang="en-US" sz="1800" b="1" dirty="0">
                  <a:solidFill>
                    <a:srgbClr val="0068A7"/>
                  </a:solidFill>
                  <a:latin typeface="Open Sans Bold"/>
                  <a:ea typeface="Open Sans Bold"/>
                  <a:cs typeface="Open Sans Bold"/>
                  <a:sym typeface="Open Sans Bold"/>
                </a:rPr>
                <a:t> du jour</a:t>
              </a:r>
            </a:p>
          </p:txBody>
        </p:sp>
        <p:sp>
          <p:nvSpPr>
            <p:cNvPr id="48" name="TextBox 48"/>
            <p:cNvSpPr txBox="1"/>
            <p:nvPr/>
          </p:nvSpPr>
          <p:spPr>
            <a:xfrm>
              <a:off x="0" y="529620"/>
              <a:ext cx="3429000" cy="3611245"/>
            </a:xfrm>
            <a:prstGeom prst="rect">
              <a:avLst/>
            </a:prstGeom>
          </p:spPr>
          <p:txBody>
            <a:bodyPr lIns="0" tIns="0" rIns="0" bIns="0" rtlCol="0" anchor="t">
              <a:spAutoFit/>
            </a:bodyPr>
            <a:lstStyle/>
            <a:p>
              <a:pPr marL="345449" lvl="1" indent="-172725" algn="l">
                <a:buFont typeface="Arial"/>
                <a:buChar char="•"/>
              </a:pPr>
              <a:r>
                <a:rPr lang="en-US" sz="1600" dirty="0">
                  <a:solidFill>
                    <a:srgbClr val="0068A7"/>
                  </a:solidFill>
                  <a:latin typeface="Open Sans"/>
                  <a:ea typeface="Open Sans"/>
                  <a:cs typeface="Open Sans"/>
                  <a:sym typeface="Open Sans"/>
                </a:rPr>
                <a:t>2 </a:t>
              </a:r>
              <a:r>
                <a:rPr lang="en-US" sz="1600" dirty="0" err="1">
                  <a:solidFill>
                    <a:srgbClr val="0068A7"/>
                  </a:solidFill>
                  <a:latin typeface="Open Sans"/>
                  <a:ea typeface="Open Sans"/>
                  <a:cs typeface="Open Sans"/>
                  <a:sym typeface="Open Sans"/>
                </a:rPr>
                <a:t>déclarations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lors</a:t>
              </a:r>
              <a:r>
                <a:rPr lang="en-US" sz="1600" dirty="0">
                  <a:solidFill>
                    <a:srgbClr val="0068A7"/>
                  </a:solidFill>
                  <a:latin typeface="Open Sans"/>
                  <a:ea typeface="Open Sans"/>
                  <a:cs typeface="Open Sans"/>
                  <a:sym typeface="Open Sans"/>
                </a:rPr>
                <a:t> de la </a:t>
              </a:r>
              <a:r>
                <a:rPr lang="en-US" sz="1600" dirty="0" err="1">
                  <a:solidFill>
                    <a:srgbClr val="0068A7"/>
                  </a:solidFill>
                  <a:latin typeface="Open Sans"/>
                  <a:ea typeface="Open Sans"/>
                  <a:cs typeface="Open Sans"/>
                  <a:sym typeface="Open Sans"/>
                </a:rPr>
                <a:t>Journée</a:t>
              </a:r>
              <a:r>
                <a:rPr lang="en-US" sz="1600" dirty="0">
                  <a:solidFill>
                    <a:srgbClr val="0068A7"/>
                  </a:solidFill>
                  <a:latin typeface="Open Sans"/>
                  <a:ea typeface="Open Sans"/>
                  <a:cs typeface="Open Sans"/>
                  <a:sym typeface="Open Sans"/>
                </a:rPr>
                <a:t> de la couverture sanitaire </a:t>
              </a:r>
              <a:r>
                <a:rPr lang="en-US" sz="1600" dirty="0" err="1">
                  <a:solidFill>
                    <a:srgbClr val="0068A7"/>
                  </a:solidFill>
                  <a:latin typeface="Open Sans"/>
                  <a:ea typeface="Open Sans"/>
                  <a:cs typeface="Open Sans"/>
                  <a:sym typeface="Open Sans"/>
                </a:rPr>
                <a:t>universelle</a:t>
              </a:r>
              <a:endParaRPr lang="en-US" sz="1600" dirty="0">
                <a:solidFill>
                  <a:srgbClr val="0068A7"/>
                </a:solidFill>
                <a:latin typeface="Open Sans"/>
                <a:ea typeface="Open Sans"/>
                <a:cs typeface="Open Sans"/>
                <a:sym typeface="Open Sans"/>
              </a:endParaRPr>
            </a:p>
            <a:p>
              <a:pPr marL="345449" lvl="1" indent="-172725" algn="l">
                <a:buFont typeface="Arial"/>
                <a:buChar char="•"/>
              </a:pPr>
              <a:r>
                <a:rPr lang="en-US" sz="1600" dirty="0" err="1">
                  <a:solidFill>
                    <a:srgbClr val="0068A7"/>
                  </a:solidFill>
                  <a:latin typeface="Open Sans"/>
                  <a:ea typeface="Open Sans"/>
                  <a:cs typeface="Open Sans"/>
                  <a:sym typeface="Open Sans"/>
                </a:rPr>
                <a:t>Événement</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parallèle</a:t>
              </a:r>
              <a:r>
                <a:rPr lang="en-US" sz="1600" dirty="0">
                  <a:solidFill>
                    <a:srgbClr val="0068A7"/>
                  </a:solidFill>
                  <a:latin typeface="Open Sans"/>
                  <a:ea typeface="Open Sans"/>
                  <a:cs typeface="Open Sans"/>
                  <a:sym typeface="Open Sans"/>
                </a:rPr>
                <a:t> à </a:t>
              </a:r>
              <a:r>
                <a:rPr lang="en-US" sz="1600" dirty="0" err="1">
                  <a:solidFill>
                    <a:srgbClr val="0068A7"/>
                  </a:solidFill>
                  <a:latin typeface="Open Sans"/>
                  <a:ea typeface="Open Sans"/>
                  <a:cs typeface="Open Sans"/>
                  <a:sym typeface="Open Sans"/>
                </a:rPr>
                <a:t>l'Assemblée</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mondiale</a:t>
              </a:r>
              <a:r>
                <a:rPr lang="en-US" sz="1600" dirty="0">
                  <a:solidFill>
                    <a:srgbClr val="0068A7"/>
                  </a:solidFill>
                  <a:latin typeface="Open Sans"/>
                  <a:ea typeface="Open Sans"/>
                  <a:cs typeface="Open Sans"/>
                  <a:sym typeface="Open Sans"/>
                </a:rPr>
                <a:t> de la santé 78</a:t>
              </a:r>
            </a:p>
            <a:p>
              <a:pPr marL="345449" lvl="1" indent="-172725" algn="l">
                <a:buFont typeface="Arial"/>
                <a:buChar char="•"/>
              </a:pPr>
              <a:r>
                <a:rPr lang="en-US" sz="1600" dirty="0">
                  <a:solidFill>
                    <a:srgbClr val="0068A7"/>
                  </a:solidFill>
                  <a:latin typeface="Open Sans"/>
                  <a:ea typeface="Open Sans"/>
                  <a:cs typeface="Open Sans"/>
                  <a:sym typeface="Open Sans"/>
                </a:rPr>
                <a:t>Sommet </a:t>
              </a:r>
              <a:r>
                <a:rPr lang="en-US" sz="1600" dirty="0" err="1">
                  <a:solidFill>
                    <a:srgbClr val="0068A7"/>
                  </a:solidFill>
                  <a:latin typeface="Open Sans"/>
                  <a:ea typeface="Open Sans"/>
                  <a:cs typeface="Open Sans"/>
                  <a:sym typeface="Open Sans"/>
                </a:rPr>
                <a:t>ministériel</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mondial</a:t>
              </a:r>
              <a:r>
                <a:rPr lang="en-US" sz="1600" dirty="0">
                  <a:solidFill>
                    <a:srgbClr val="0068A7"/>
                  </a:solidFill>
                  <a:latin typeface="Open Sans"/>
                  <a:ea typeface="Open Sans"/>
                  <a:cs typeface="Open Sans"/>
                  <a:sym typeface="Open Sans"/>
                </a:rPr>
                <a:t> sur la </a:t>
              </a:r>
              <a:r>
                <a:rPr lang="en-US" sz="1600" dirty="0" err="1">
                  <a:solidFill>
                    <a:srgbClr val="0068A7"/>
                  </a:solidFill>
                  <a:latin typeface="Open Sans"/>
                  <a:ea typeface="Open Sans"/>
                  <a:cs typeface="Open Sans"/>
                  <a:sym typeface="Open Sans"/>
                </a:rPr>
                <a:t>sécurité</a:t>
              </a:r>
              <a:r>
                <a:rPr lang="en-US" sz="1600" dirty="0">
                  <a:solidFill>
                    <a:srgbClr val="0068A7"/>
                  </a:solidFill>
                  <a:latin typeface="Open Sans"/>
                  <a:ea typeface="Open Sans"/>
                  <a:cs typeface="Open Sans"/>
                  <a:sym typeface="Open Sans"/>
                </a:rPr>
                <a:t> des patients</a:t>
              </a:r>
            </a:p>
            <a:p>
              <a:pPr marL="345449" lvl="1" indent="-172725" algn="l">
                <a:buFont typeface="Arial"/>
                <a:buChar char="•"/>
              </a:pPr>
              <a:r>
                <a:rPr lang="en-US" sz="1600" dirty="0">
                  <a:solidFill>
                    <a:srgbClr val="0068A7"/>
                  </a:solidFill>
                  <a:latin typeface="Open Sans"/>
                  <a:ea typeface="Open Sans"/>
                  <a:cs typeface="Open Sans"/>
                  <a:sym typeface="Open Sans"/>
                </a:rPr>
                <a:t>Sommet pour </a:t>
              </a:r>
              <a:r>
                <a:rPr lang="en-US" sz="1600" dirty="0" err="1">
                  <a:solidFill>
                    <a:srgbClr val="0068A7"/>
                  </a:solidFill>
                  <a:latin typeface="Open Sans"/>
                  <a:ea typeface="Open Sans"/>
                  <a:cs typeface="Open Sans"/>
                  <a:sym typeface="Open Sans"/>
                </a:rPr>
                <a:t>l'avenir</a:t>
              </a:r>
              <a:endParaRPr lang="en-US" sz="1600" dirty="0">
                <a:solidFill>
                  <a:srgbClr val="0068A7"/>
                </a:solidFill>
                <a:latin typeface="Open Sans"/>
                <a:ea typeface="Open Sans"/>
                <a:cs typeface="Open Sans"/>
                <a:sym typeface="Open Sans"/>
              </a:endParaRPr>
            </a:p>
          </p:txBody>
        </p:sp>
      </p:grpSp>
      <p:grpSp>
        <p:nvGrpSpPr>
          <p:cNvPr id="49" name="Group 49"/>
          <p:cNvGrpSpPr/>
          <p:nvPr/>
        </p:nvGrpSpPr>
        <p:grpSpPr>
          <a:xfrm>
            <a:off x="13942886" y="6734629"/>
            <a:ext cx="2668713" cy="3385184"/>
            <a:chOff x="-1" y="9525"/>
            <a:chExt cx="3558284" cy="4513579"/>
          </a:xfrm>
        </p:grpSpPr>
        <p:sp>
          <p:nvSpPr>
            <p:cNvPr id="50" name="TextBox 50"/>
            <p:cNvSpPr txBox="1"/>
            <p:nvPr/>
          </p:nvSpPr>
          <p:spPr>
            <a:xfrm>
              <a:off x="0" y="9525"/>
              <a:ext cx="3429000" cy="3460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Partenaire recherché</a:t>
              </a:r>
            </a:p>
          </p:txBody>
        </p:sp>
        <p:sp>
          <p:nvSpPr>
            <p:cNvPr id="51" name="TextBox 51"/>
            <p:cNvSpPr txBox="1"/>
            <p:nvPr/>
          </p:nvSpPr>
          <p:spPr>
            <a:xfrm>
              <a:off x="-1" y="583564"/>
              <a:ext cx="3558284" cy="3939540"/>
            </a:xfrm>
            <a:prstGeom prst="rect">
              <a:avLst/>
            </a:prstGeom>
          </p:spPr>
          <p:txBody>
            <a:bodyPr wrap="square" lIns="0" tIns="0" rIns="0" bIns="0" rtlCol="0" anchor="t">
              <a:spAutoFit/>
            </a:bodyPr>
            <a:lstStyle/>
            <a:p>
              <a:pPr marL="345449" lvl="1" indent="-172725" algn="just">
                <a:buFont typeface="Arial"/>
                <a:buChar char="•"/>
              </a:pPr>
              <a:r>
                <a:rPr lang="en-CH" sz="1600" dirty="0" err="1">
                  <a:solidFill>
                    <a:srgbClr val="0068A7"/>
                  </a:solidFill>
                  <a:latin typeface="Open Sans"/>
                  <a:ea typeface="Open Sans"/>
                  <a:cs typeface="Open Sans"/>
                  <a:sym typeface="Open Sans"/>
                </a:rPr>
                <a:t>Conférencier</a:t>
              </a:r>
              <a:r>
                <a:rPr lang="en-CH" sz="1600" dirty="0">
                  <a:solidFill>
                    <a:srgbClr val="0068A7"/>
                  </a:solidFill>
                  <a:latin typeface="Open Sans"/>
                  <a:ea typeface="Open Sans"/>
                  <a:cs typeface="Open Sans"/>
                  <a:sym typeface="Open Sans"/>
                </a:rPr>
                <a:t> à </a:t>
              </a:r>
              <a:r>
                <a:rPr lang="en-US" sz="1600" dirty="0">
                  <a:solidFill>
                    <a:srgbClr val="0068A7"/>
                  </a:solidFill>
                  <a:latin typeface="Open Sans"/>
                  <a:ea typeface="Open Sans"/>
                  <a:cs typeface="Open Sans"/>
                  <a:sym typeface="Open Sans"/>
                </a:rPr>
                <a:t>la Conférence mondiale de l'OMS sur la qualité de l'air</a:t>
              </a:r>
            </a:p>
            <a:p>
              <a:pPr marL="345449" lvl="1" indent="-172725" algn="just">
                <a:buFont typeface="Arial"/>
                <a:buChar char="•"/>
              </a:pPr>
              <a:r>
                <a:rPr lang="en-US" sz="1600" dirty="0">
                  <a:solidFill>
                    <a:srgbClr val="0068A7"/>
                  </a:solidFill>
                  <a:latin typeface="Open Sans"/>
                  <a:ea typeface="Open Sans"/>
                  <a:cs typeface="Open Sans"/>
                  <a:sym typeface="Open Sans"/>
                </a:rPr>
                <a:t>Invité à la Conférence mondiale de l'OMS sur la santé bucco-dentaire</a:t>
              </a:r>
            </a:p>
            <a:p>
              <a:pPr marL="345449" lvl="1" indent="-172725" algn="just">
                <a:buFont typeface="Arial"/>
                <a:buChar char="•"/>
              </a:pPr>
              <a:r>
                <a:rPr lang="en-US" sz="1600" dirty="0">
                  <a:solidFill>
                    <a:srgbClr val="0068A7"/>
                  </a:solidFill>
                  <a:latin typeface="Open Sans"/>
                  <a:ea typeface="Open Sans"/>
                  <a:cs typeface="Open Sans"/>
                  <a:sym typeface="Open Sans"/>
                </a:rPr>
                <a:t>Partenariat recherché par l'IFPMA</a:t>
              </a:r>
            </a:p>
            <a:p>
              <a:pPr marL="345449" lvl="1" indent="-172725" algn="l">
                <a:buFont typeface="Arial"/>
                <a:buChar char="•"/>
              </a:pPr>
              <a:r>
                <a:rPr lang="en-US" sz="1600" dirty="0">
                  <a:solidFill>
                    <a:srgbClr val="0068A7"/>
                  </a:solidFill>
                  <a:latin typeface="Open Sans"/>
                  <a:ea typeface="Open Sans"/>
                  <a:cs typeface="Open Sans"/>
                  <a:sym typeface="Open Sans"/>
                </a:rPr>
                <a:t>4 invitations à </a:t>
              </a:r>
              <a:r>
                <a:rPr lang="en-CH" sz="1600" dirty="0" err="1">
                  <a:solidFill>
                    <a:srgbClr val="0068A7"/>
                  </a:solidFill>
                  <a:latin typeface="Open Sans"/>
                  <a:ea typeface="Open Sans"/>
                  <a:cs typeface="Open Sans"/>
                  <a:sym typeface="Open Sans"/>
                </a:rPr>
                <a:t>participer</a:t>
              </a:r>
              <a:r>
                <a:rPr lang="en-US" sz="1600" dirty="0">
                  <a:solidFill>
                    <a:srgbClr val="0068A7"/>
                  </a:solidFill>
                  <a:latin typeface="Open Sans"/>
                  <a:ea typeface="Open Sans"/>
                  <a:cs typeface="Open Sans"/>
                  <a:sym typeface="Open Sans"/>
                </a:rPr>
                <a:t> aux événements parallèles de l'AMS 78</a:t>
              </a:r>
            </a:p>
          </p:txBody>
        </p:sp>
      </p:grpSp>
      <p:sp>
        <p:nvSpPr>
          <p:cNvPr id="52" name="TextBox 52"/>
          <p:cNvSpPr txBox="1"/>
          <p:nvPr/>
        </p:nvSpPr>
        <p:spPr>
          <a:xfrm>
            <a:off x="4567404" y="542098"/>
            <a:ext cx="9302498" cy="641201"/>
          </a:xfrm>
          <a:prstGeom prst="rect">
            <a:avLst/>
          </a:prstGeom>
        </p:spPr>
        <p:txBody>
          <a:bodyPr wrap="square" lIns="0" tIns="0" rIns="0" bIns="0" rtlCol="0" anchor="t">
            <a:spAutoFit/>
          </a:bodyPr>
          <a:lstStyle/>
          <a:p>
            <a:pPr algn="l">
              <a:lnSpc>
                <a:spcPts val="5040"/>
              </a:lnSpc>
            </a:pPr>
            <a:r>
              <a:rPr lang="en-US" sz="4200" b="1" dirty="0">
                <a:solidFill>
                  <a:srgbClr val="0068A7"/>
                </a:solidFill>
                <a:latin typeface="Open Sans Bold"/>
                <a:ea typeface="Open Sans Bold"/>
                <a:cs typeface="Open Sans Bold"/>
                <a:sym typeface="Open Sans Bold"/>
              </a:rPr>
              <a:t>Impact de l</a:t>
            </a:r>
            <a:r>
              <a:rPr lang="en-CH" sz="4200" b="1" dirty="0">
                <a:solidFill>
                  <a:srgbClr val="0068A7"/>
                </a:solidFill>
                <a:latin typeface="Open Sans Bold"/>
                <a:ea typeface="Open Sans Bold"/>
                <a:cs typeface="Open Sans Bold"/>
                <a:sym typeface="Open Sans Bold"/>
              </a:rPr>
              <a:t>’AMPS</a:t>
            </a:r>
            <a:r>
              <a:rPr lang="en-US" sz="4200" b="1" dirty="0">
                <a:solidFill>
                  <a:srgbClr val="0068A7"/>
                </a:solidFill>
                <a:latin typeface="Open Sans Bold"/>
                <a:ea typeface="Open Sans Bold"/>
                <a:cs typeface="Open Sans Bold"/>
                <a:sym typeface="Open Sans Bold"/>
              </a:rPr>
              <a:t> 09/2024 - 09/2025</a:t>
            </a:r>
          </a:p>
        </p:txBody>
      </p:sp>
      <p:sp>
        <p:nvSpPr>
          <p:cNvPr id="53" name="Freeform 53"/>
          <p:cNvSpPr/>
          <p:nvPr/>
        </p:nvSpPr>
        <p:spPr>
          <a:xfrm>
            <a:off x="12691156" y="483621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58711" y="9258300"/>
            <a:ext cx="7636442" cy="861973"/>
          </a:xfrm>
          <a:custGeom>
            <a:avLst/>
            <a:gdLst/>
            <a:ahLst/>
            <a:cxnLst/>
            <a:rect l="l" t="t" r="r" b="b"/>
            <a:pathLst>
              <a:path w="7636442" h="861973">
                <a:moveTo>
                  <a:pt x="0" y="0"/>
                </a:moveTo>
                <a:lnTo>
                  <a:pt x="7636441" y="0"/>
                </a:lnTo>
                <a:lnTo>
                  <a:pt x="7636441" y="861973"/>
                </a:lnTo>
                <a:lnTo>
                  <a:pt x="0" y="861973"/>
                </a:lnTo>
                <a:lnTo>
                  <a:pt x="0" y="0"/>
                </a:lnTo>
                <a:close/>
              </a:path>
            </a:pathLst>
          </a:custGeom>
          <a:blipFill>
            <a:blip r:embed="rId3"/>
            <a:stretch>
              <a:fillRect/>
            </a:stretch>
          </a:blipFill>
        </p:spPr>
        <p:txBody>
          <a:bodyPr/>
          <a:lstStyle/>
          <a:p>
            <a:endParaRPr lang="en-CH"/>
          </a:p>
        </p:txBody>
      </p:sp>
      <p:sp>
        <p:nvSpPr>
          <p:cNvPr id="3" name="TextBox 3"/>
          <p:cNvSpPr txBox="1"/>
          <p:nvPr/>
        </p:nvSpPr>
        <p:spPr>
          <a:xfrm>
            <a:off x="2476500" y="472216"/>
            <a:ext cx="13335000" cy="712427"/>
          </a:xfrm>
          <a:prstGeom prst="rect">
            <a:avLst/>
          </a:prstGeom>
        </p:spPr>
        <p:txBody>
          <a:bodyPr lIns="0" tIns="0" rIns="0" bIns="0" rtlCol="0" anchor="t">
            <a:spAutoFit/>
          </a:bodyPr>
          <a:lstStyle/>
          <a:p>
            <a:pPr algn="ctr">
              <a:lnSpc>
                <a:spcPts val="5880"/>
              </a:lnSpc>
              <a:spcBef>
                <a:spcPct val="0"/>
              </a:spcBef>
            </a:pPr>
            <a:r>
              <a:rPr lang="en-US" sz="4200" b="1">
                <a:solidFill>
                  <a:srgbClr val="0068A7"/>
                </a:solidFill>
                <a:latin typeface="Open Sans Bold"/>
                <a:ea typeface="Open Sans Bold"/>
                <a:cs typeface="Open Sans Bold"/>
                <a:sym typeface="Open Sans Bold"/>
              </a:rPr>
              <a:t>Avantages pour les membres de l'Alliance</a:t>
            </a:r>
          </a:p>
        </p:txBody>
      </p:sp>
      <p:grpSp>
        <p:nvGrpSpPr>
          <p:cNvPr id="4" name="Group 4"/>
          <p:cNvGrpSpPr/>
          <p:nvPr/>
        </p:nvGrpSpPr>
        <p:grpSpPr>
          <a:xfrm>
            <a:off x="7356105" y="3375212"/>
            <a:ext cx="3592469" cy="359246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C6C8CC"/>
              </a:solidFill>
              <a:prstDash val="dash"/>
              <a:miter/>
            </a:ln>
          </p:spPr>
          <p:txBody>
            <a:bodyPr/>
            <a:lstStyle/>
            <a:p>
              <a:endParaRPr lang="en-CH"/>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rot="2700000">
            <a:off x="7625699" y="3784105"/>
            <a:ext cx="3227509" cy="3227509"/>
          </a:xfrm>
          <a:custGeom>
            <a:avLst/>
            <a:gdLst/>
            <a:ahLst/>
            <a:cxnLst/>
            <a:rect l="l" t="t" r="r" b="b"/>
            <a:pathLst>
              <a:path w="3227509" h="3227509">
                <a:moveTo>
                  <a:pt x="0" y="0"/>
                </a:moveTo>
                <a:lnTo>
                  <a:pt x="3227509" y="0"/>
                </a:lnTo>
                <a:lnTo>
                  <a:pt x="3227509" y="3227509"/>
                </a:lnTo>
                <a:lnTo>
                  <a:pt x="0" y="32275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H"/>
          </a:p>
        </p:txBody>
      </p:sp>
      <p:sp>
        <p:nvSpPr>
          <p:cNvPr id="8" name="Freeform 8"/>
          <p:cNvSpPr/>
          <p:nvPr/>
        </p:nvSpPr>
        <p:spPr>
          <a:xfrm rot="-5400000">
            <a:off x="10733471" y="4120677"/>
            <a:ext cx="1939392" cy="2090988"/>
          </a:xfrm>
          <a:custGeom>
            <a:avLst/>
            <a:gdLst/>
            <a:ahLst/>
            <a:cxnLst/>
            <a:rect l="l" t="t" r="r" b="b"/>
            <a:pathLst>
              <a:path w="1939392" h="2090988">
                <a:moveTo>
                  <a:pt x="0" y="0"/>
                </a:moveTo>
                <a:lnTo>
                  <a:pt x="1939392" y="0"/>
                </a:lnTo>
                <a:lnTo>
                  <a:pt x="1939392" y="2090989"/>
                </a:lnTo>
                <a:lnTo>
                  <a:pt x="0" y="2090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9" name="Freeform 9"/>
          <p:cNvSpPr/>
          <p:nvPr/>
        </p:nvSpPr>
        <p:spPr>
          <a:xfrm rot="-16200000">
            <a:off x="5631816" y="4120677"/>
            <a:ext cx="1939392" cy="2090988"/>
          </a:xfrm>
          <a:custGeom>
            <a:avLst/>
            <a:gdLst/>
            <a:ahLst/>
            <a:cxnLst/>
            <a:rect l="l" t="t" r="r" b="b"/>
            <a:pathLst>
              <a:path w="1939392" h="2090988">
                <a:moveTo>
                  <a:pt x="1939391" y="2090989"/>
                </a:moveTo>
                <a:lnTo>
                  <a:pt x="0" y="2090989"/>
                </a:lnTo>
                <a:lnTo>
                  <a:pt x="0" y="0"/>
                </a:lnTo>
                <a:lnTo>
                  <a:pt x="1939391" y="0"/>
                </a:lnTo>
                <a:lnTo>
                  <a:pt x="1939391" y="209098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H"/>
          </a:p>
        </p:txBody>
      </p:sp>
      <p:sp>
        <p:nvSpPr>
          <p:cNvPr id="10" name="Freeform 10"/>
          <p:cNvSpPr/>
          <p:nvPr/>
        </p:nvSpPr>
        <p:spPr>
          <a:xfrm rot="-3831787">
            <a:off x="9458057" y="6329759"/>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H"/>
          </a:p>
        </p:txBody>
      </p:sp>
      <p:sp>
        <p:nvSpPr>
          <p:cNvPr id="11" name="Freeform 11"/>
          <p:cNvSpPr/>
          <p:nvPr/>
        </p:nvSpPr>
        <p:spPr>
          <a:xfrm rot="7320587">
            <a:off x="6907230" y="1911596"/>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12" name="Freeform 12"/>
          <p:cNvSpPr/>
          <p:nvPr/>
        </p:nvSpPr>
        <p:spPr>
          <a:xfrm rot="4285020">
            <a:off x="6907230" y="6329759"/>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13" name="Freeform 13"/>
          <p:cNvSpPr/>
          <p:nvPr/>
        </p:nvSpPr>
        <p:spPr>
          <a:xfrm rot="-7075207">
            <a:off x="9458057" y="1911596"/>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H"/>
          </a:p>
        </p:txBody>
      </p:sp>
      <p:sp>
        <p:nvSpPr>
          <p:cNvPr id="14" name="Freeform 14"/>
          <p:cNvSpPr/>
          <p:nvPr/>
        </p:nvSpPr>
        <p:spPr>
          <a:xfrm>
            <a:off x="7876925" y="6979832"/>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H"/>
          </a:p>
        </p:txBody>
      </p:sp>
      <p:sp>
        <p:nvSpPr>
          <p:cNvPr id="15" name="Freeform 15"/>
          <p:cNvSpPr/>
          <p:nvPr/>
        </p:nvSpPr>
        <p:spPr>
          <a:xfrm>
            <a:off x="9931600" y="696768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H"/>
          </a:p>
        </p:txBody>
      </p:sp>
      <p:sp>
        <p:nvSpPr>
          <p:cNvPr id="16" name="Freeform 16"/>
          <p:cNvSpPr/>
          <p:nvPr/>
        </p:nvSpPr>
        <p:spPr>
          <a:xfrm>
            <a:off x="6527430"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H"/>
          </a:p>
        </p:txBody>
      </p:sp>
      <p:sp>
        <p:nvSpPr>
          <p:cNvPr id="17" name="Freeform 17"/>
          <p:cNvSpPr/>
          <p:nvPr/>
        </p:nvSpPr>
        <p:spPr>
          <a:xfrm>
            <a:off x="9880927" y="276561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H"/>
          </a:p>
        </p:txBody>
      </p:sp>
      <p:sp>
        <p:nvSpPr>
          <p:cNvPr id="18" name="Freeform 18"/>
          <p:cNvSpPr/>
          <p:nvPr/>
        </p:nvSpPr>
        <p:spPr>
          <a:xfrm>
            <a:off x="11139074"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H"/>
          </a:p>
        </p:txBody>
      </p:sp>
      <p:sp>
        <p:nvSpPr>
          <p:cNvPr id="19" name="TextBox 19"/>
          <p:cNvSpPr txBox="1"/>
          <p:nvPr/>
        </p:nvSpPr>
        <p:spPr>
          <a:xfrm>
            <a:off x="12322375" y="1995702"/>
            <a:ext cx="3683608"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Influence accrue</a:t>
            </a:r>
          </a:p>
        </p:txBody>
      </p:sp>
      <p:sp>
        <p:nvSpPr>
          <p:cNvPr id="20" name="TextBox 20"/>
          <p:cNvSpPr txBox="1"/>
          <p:nvPr/>
        </p:nvSpPr>
        <p:spPr>
          <a:xfrm>
            <a:off x="12322375" y="2416706"/>
            <a:ext cx="3683608" cy="1393138"/>
          </a:xfrm>
          <a:prstGeom prst="rect">
            <a:avLst/>
          </a:prstGeom>
        </p:spPr>
        <p:txBody>
          <a:bodyPr lIns="0" tIns="0" rIns="0" bIns="0" rtlCol="0" anchor="t">
            <a:spAutoFit/>
          </a:bodyPr>
          <a:lstStyle/>
          <a:p>
            <a:pPr algn="l">
              <a:lnSpc>
                <a:spcPts val="2240"/>
              </a:lnSpc>
              <a:spcBef>
                <a:spcPct val="0"/>
              </a:spcBef>
            </a:pPr>
            <a:r>
              <a:rPr lang="en-CH" sz="1600" dirty="0">
                <a:solidFill>
                  <a:srgbClr val="0068A7"/>
                </a:solidFill>
                <a:latin typeface="Open Sans"/>
                <a:ea typeface="Open Sans"/>
                <a:cs typeface="Open Sans"/>
                <a:sym typeface="Open Sans"/>
              </a:rPr>
              <a:t>Plus d’</a:t>
            </a:r>
            <a:r>
              <a:rPr lang="en-US" sz="1600" dirty="0">
                <a:solidFill>
                  <a:srgbClr val="0068A7"/>
                </a:solidFill>
                <a:latin typeface="Open Sans"/>
                <a:ea typeface="Open Sans"/>
                <a:cs typeface="Open Sans"/>
                <a:sym typeface="Open Sans"/>
              </a:rPr>
              <a:t>implication dans la </a:t>
            </a:r>
            <a:r>
              <a:rPr lang="en-US" sz="1600" dirty="0" err="1">
                <a:solidFill>
                  <a:srgbClr val="0068A7"/>
                </a:solidFill>
                <a:latin typeface="Open Sans"/>
                <a:ea typeface="Open Sans"/>
                <a:cs typeface="Open Sans"/>
                <a:sym typeface="Open Sans"/>
              </a:rPr>
              <a:t>gouvernance</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l'élaboration</a:t>
            </a:r>
            <a:r>
              <a:rPr lang="en-US" sz="1600" dirty="0">
                <a:solidFill>
                  <a:srgbClr val="0068A7"/>
                </a:solidFill>
                <a:latin typeface="Open Sans"/>
                <a:ea typeface="Open Sans"/>
                <a:cs typeface="Open Sans"/>
                <a:sym typeface="Open Sans"/>
              </a:rPr>
              <a:t> des politiques et les </a:t>
            </a:r>
            <a:r>
              <a:rPr lang="en-US" sz="1600" dirty="0" err="1">
                <a:solidFill>
                  <a:srgbClr val="0068A7"/>
                </a:solidFill>
                <a:latin typeface="Open Sans"/>
                <a:ea typeface="Open Sans"/>
                <a:cs typeface="Open Sans"/>
                <a:sym typeface="Open Sans"/>
              </a:rPr>
              <a:t>programmes</a:t>
            </a:r>
            <a:r>
              <a:rPr lang="en-US" sz="1600" dirty="0">
                <a:solidFill>
                  <a:srgbClr val="0068A7"/>
                </a:solidFill>
                <a:latin typeface="Open Sans"/>
                <a:ea typeface="Open Sans"/>
                <a:cs typeface="Open Sans"/>
                <a:sym typeface="Open Sans"/>
              </a:rPr>
              <a:t> de </a:t>
            </a:r>
            <a:r>
              <a:rPr lang="en-US" sz="1600" dirty="0" err="1">
                <a:solidFill>
                  <a:srgbClr val="0068A7"/>
                </a:solidFill>
                <a:latin typeface="Open Sans"/>
                <a:ea typeface="Open Sans"/>
                <a:cs typeface="Open Sans"/>
                <a:sym typeface="Open Sans"/>
              </a:rPr>
              <a:t>l'OMS</a:t>
            </a:r>
            <a:r>
              <a:rPr lang="en-US" sz="1600" dirty="0">
                <a:solidFill>
                  <a:srgbClr val="0068A7"/>
                </a:solidFill>
                <a:latin typeface="Open Sans"/>
                <a:ea typeface="Open Sans"/>
                <a:cs typeface="Open Sans"/>
                <a:sym typeface="Open Sans"/>
              </a:rPr>
              <a:t> se </a:t>
            </a:r>
            <a:r>
              <a:rPr lang="en-US" sz="1600" dirty="0" err="1">
                <a:solidFill>
                  <a:srgbClr val="0068A7"/>
                </a:solidFill>
                <a:latin typeface="Open Sans"/>
                <a:ea typeface="Open Sans"/>
                <a:cs typeface="Open Sans"/>
                <a:sym typeface="Open Sans"/>
              </a:rPr>
              <a:t>traduit</a:t>
            </a:r>
            <a:r>
              <a:rPr lang="en-US" sz="1600" dirty="0">
                <a:solidFill>
                  <a:srgbClr val="0068A7"/>
                </a:solidFill>
                <a:latin typeface="Open Sans"/>
                <a:ea typeface="Open Sans"/>
                <a:cs typeface="Open Sans"/>
                <a:sym typeface="Open Sans"/>
              </a:rPr>
              <a:t> par </a:t>
            </a:r>
            <a:r>
              <a:rPr lang="en-US" sz="1600" dirty="0" err="1">
                <a:solidFill>
                  <a:srgbClr val="0068A7"/>
                </a:solidFill>
                <a:latin typeface="Open Sans"/>
                <a:ea typeface="Open Sans"/>
                <a:cs typeface="Open Sans"/>
                <a:sym typeface="Open Sans"/>
              </a:rPr>
              <a:t>une</a:t>
            </a:r>
            <a:r>
              <a:rPr lang="en-US" sz="1600" dirty="0">
                <a:solidFill>
                  <a:srgbClr val="0068A7"/>
                </a:solidFill>
                <a:latin typeface="Open Sans"/>
                <a:ea typeface="Open Sans"/>
                <a:cs typeface="Open Sans"/>
                <a:sym typeface="Open Sans"/>
              </a:rPr>
              <a:t> influence </a:t>
            </a:r>
            <a:r>
              <a:rPr lang="en-US" sz="1600" dirty="0" err="1">
                <a:solidFill>
                  <a:srgbClr val="0068A7"/>
                </a:solidFill>
                <a:latin typeface="Open Sans"/>
                <a:ea typeface="Open Sans"/>
                <a:cs typeface="Open Sans"/>
                <a:sym typeface="Open Sans"/>
              </a:rPr>
              <a:t>internationale</a:t>
            </a:r>
            <a:r>
              <a:rPr lang="en-US" sz="1600" dirty="0">
                <a:solidFill>
                  <a:srgbClr val="0068A7"/>
                </a:solidFill>
                <a:latin typeface="Open Sans"/>
                <a:ea typeface="Open Sans"/>
                <a:cs typeface="Open Sans"/>
                <a:sym typeface="Open Sans"/>
              </a:rPr>
              <a:t> accrue.</a:t>
            </a:r>
          </a:p>
        </p:txBody>
      </p:sp>
      <p:sp>
        <p:nvSpPr>
          <p:cNvPr id="21" name="TextBox 21"/>
          <p:cNvSpPr txBox="1"/>
          <p:nvPr/>
        </p:nvSpPr>
        <p:spPr>
          <a:xfrm>
            <a:off x="2484839" y="1995702"/>
            <a:ext cx="3496158"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Renforcement du plaidoyer</a:t>
            </a:r>
          </a:p>
        </p:txBody>
      </p:sp>
      <p:sp>
        <p:nvSpPr>
          <p:cNvPr id="22" name="TextBox 22"/>
          <p:cNvSpPr txBox="1"/>
          <p:nvPr/>
        </p:nvSpPr>
        <p:spPr>
          <a:xfrm>
            <a:off x="2484839" y="2416706"/>
            <a:ext cx="3496158" cy="1675267"/>
          </a:xfrm>
          <a:prstGeom prst="rect">
            <a:avLst/>
          </a:prstGeom>
        </p:spPr>
        <p:txBody>
          <a:bodyPr lIns="0" tIns="0" rIns="0" bIns="0" rtlCol="0" anchor="t">
            <a:spAutoFit/>
          </a:bodyPr>
          <a:lstStyle/>
          <a:p>
            <a:pPr algn="r">
              <a:lnSpc>
                <a:spcPts val="2240"/>
              </a:lnSpc>
              <a:spcBef>
                <a:spcPct val="0"/>
              </a:spcBef>
            </a:pPr>
            <a:r>
              <a:rPr lang="en-US" sz="1600" dirty="0">
                <a:solidFill>
                  <a:srgbClr val="0068A7"/>
                </a:solidFill>
                <a:latin typeface="Open Sans"/>
                <a:ea typeface="Open Sans"/>
                <a:cs typeface="Open Sans"/>
                <a:sym typeface="Open Sans"/>
              </a:rPr>
              <a:t>Une voix commune a plus de </a:t>
            </a:r>
            <a:r>
              <a:rPr lang="en-US" sz="1600" dirty="0" err="1">
                <a:solidFill>
                  <a:srgbClr val="0068A7"/>
                </a:solidFill>
                <a:latin typeface="Open Sans"/>
                <a:ea typeface="Open Sans"/>
                <a:cs typeface="Open Sans"/>
                <a:sym typeface="Open Sans"/>
              </a:rPr>
              <a:t>poids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que</a:t>
            </a:r>
            <a:r>
              <a:rPr lang="en-US" sz="1600" dirty="0">
                <a:solidFill>
                  <a:srgbClr val="0068A7"/>
                </a:solidFill>
                <a:latin typeface="Open Sans"/>
                <a:ea typeface="Open Sans"/>
                <a:cs typeface="Open Sans"/>
                <a:sym typeface="Open Sans"/>
              </a:rPr>
              <a:t> cinq voix </a:t>
            </a:r>
            <a:r>
              <a:rPr lang="en-US" sz="1600" dirty="0" err="1">
                <a:solidFill>
                  <a:srgbClr val="0068A7"/>
                </a:solidFill>
                <a:latin typeface="Open Sans"/>
                <a:ea typeface="Open Sans"/>
                <a:cs typeface="Open Sans"/>
                <a:sym typeface="Open Sans"/>
              </a:rPr>
              <a:t>distinctes</a:t>
            </a:r>
            <a:r>
              <a:rPr lang="en-US" sz="1600" dirty="0">
                <a:solidFill>
                  <a:srgbClr val="0068A7"/>
                </a:solidFill>
                <a:latin typeface="Open Sans"/>
                <a:ea typeface="Open Sans"/>
                <a:cs typeface="Open Sans"/>
                <a:sym typeface="Open Sans"/>
              </a:rPr>
              <a:t> ; l</a:t>
            </a:r>
            <a:r>
              <a:rPr lang="en-CH" sz="1600" dirty="0">
                <a:solidFill>
                  <a:srgbClr val="0068A7"/>
                </a:solidFill>
                <a:latin typeface="Open Sans"/>
                <a:ea typeface="Open Sans"/>
                <a:cs typeface="Open Sans"/>
                <a:sym typeface="Open Sans"/>
              </a:rPr>
              <a:t>’</a:t>
            </a:r>
            <a:r>
              <a:rPr lang="en-US" sz="1600" dirty="0">
                <a:solidFill>
                  <a:srgbClr val="0068A7"/>
                </a:solidFill>
                <a:latin typeface="Open Sans"/>
                <a:ea typeface="Open Sans"/>
                <a:cs typeface="Open Sans"/>
                <a:sym typeface="Open Sans"/>
              </a:rPr>
              <a:t>A</a:t>
            </a:r>
            <a:r>
              <a:rPr lang="en-CH" sz="1600" dirty="0">
                <a:solidFill>
                  <a:srgbClr val="0068A7"/>
                </a:solidFill>
                <a:latin typeface="Open Sans"/>
                <a:ea typeface="Open Sans"/>
                <a:cs typeface="Open Sans"/>
                <a:sym typeface="Open Sans"/>
              </a:rPr>
              <a:t>MPS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couvre</a:t>
            </a:r>
            <a:r>
              <a:rPr lang="en-US" sz="1600" dirty="0">
                <a:solidFill>
                  <a:srgbClr val="0068A7"/>
                </a:solidFill>
                <a:latin typeface="Open Sans"/>
                <a:ea typeface="Open Sans"/>
                <a:cs typeface="Open Sans"/>
                <a:sym typeface="Open Sans"/>
              </a:rPr>
              <a:t> les questions </a:t>
            </a:r>
            <a:r>
              <a:rPr lang="en-US" sz="1600" dirty="0" err="1">
                <a:solidFill>
                  <a:srgbClr val="0068A7"/>
                </a:solidFill>
                <a:latin typeface="Open Sans"/>
                <a:ea typeface="Open Sans"/>
                <a:cs typeface="Open Sans"/>
                <a:sym typeface="Open Sans"/>
              </a:rPr>
              <a:t>fondamentales</a:t>
            </a:r>
            <a:r>
              <a:rPr lang="en-US" sz="1600" dirty="0">
                <a:solidFill>
                  <a:srgbClr val="0068A7"/>
                </a:solidFill>
                <a:latin typeface="Open Sans"/>
                <a:ea typeface="Open Sans"/>
                <a:cs typeface="Open Sans"/>
                <a:sym typeface="Open Sans"/>
              </a:rPr>
              <a:t> relatives au personnel de santé qui </a:t>
            </a:r>
            <a:r>
              <a:rPr lang="en-US" sz="1600" dirty="0" err="1">
                <a:solidFill>
                  <a:srgbClr val="0068A7"/>
                </a:solidFill>
                <a:latin typeface="Open Sans"/>
                <a:ea typeface="Open Sans"/>
                <a:cs typeface="Open Sans"/>
                <a:sym typeface="Open Sans"/>
              </a:rPr>
              <a:t>sont</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importantes</a:t>
            </a:r>
            <a:r>
              <a:rPr lang="en-US" sz="1600" dirty="0">
                <a:solidFill>
                  <a:srgbClr val="0068A7"/>
                </a:solidFill>
                <a:latin typeface="Open Sans"/>
                <a:ea typeface="Open Sans"/>
                <a:cs typeface="Open Sans"/>
                <a:sym typeface="Open Sans"/>
              </a:rPr>
              <a:t> pour </a:t>
            </a:r>
            <a:r>
              <a:rPr lang="en-US" sz="1600" dirty="0" err="1">
                <a:solidFill>
                  <a:srgbClr val="0068A7"/>
                </a:solidFill>
                <a:latin typeface="Open Sans"/>
                <a:ea typeface="Open Sans"/>
                <a:cs typeface="Open Sans"/>
                <a:sym typeface="Open Sans"/>
              </a:rPr>
              <a:t>tous</a:t>
            </a:r>
            <a:r>
              <a:rPr lang="en-US" sz="1600" dirty="0">
                <a:solidFill>
                  <a:srgbClr val="0068A7"/>
                </a:solidFill>
                <a:latin typeface="Open Sans"/>
                <a:ea typeface="Open Sans"/>
                <a:cs typeface="Open Sans"/>
                <a:sym typeface="Open Sans"/>
              </a:rPr>
              <a:t> les </a:t>
            </a:r>
            <a:r>
              <a:rPr lang="en-US" sz="1600" dirty="0" err="1">
                <a:solidFill>
                  <a:srgbClr val="0068A7"/>
                </a:solidFill>
                <a:latin typeface="Open Sans"/>
                <a:ea typeface="Open Sans"/>
                <a:cs typeface="Open Sans"/>
                <a:sym typeface="Open Sans"/>
              </a:rPr>
              <a:t>membres</a:t>
            </a:r>
            <a:endParaRPr lang="en-US" sz="1600" dirty="0">
              <a:solidFill>
                <a:srgbClr val="0068A7"/>
              </a:solidFill>
              <a:latin typeface="Open Sans"/>
              <a:ea typeface="Open Sans"/>
              <a:cs typeface="Open Sans"/>
              <a:sym typeface="Open Sans"/>
            </a:endParaRPr>
          </a:p>
        </p:txBody>
      </p:sp>
      <p:sp>
        <p:nvSpPr>
          <p:cNvPr id="23" name="TextBox 23"/>
          <p:cNvSpPr txBox="1"/>
          <p:nvPr/>
        </p:nvSpPr>
        <p:spPr>
          <a:xfrm>
            <a:off x="12322375" y="7158814"/>
            <a:ext cx="3683608"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Utilisation efficace des ressources</a:t>
            </a:r>
          </a:p>
        </p:txBody>
      </p:sp>
      <p:sp>
        <p:nvSpPr>
          <p:cNvPr id="24" name="TextBox 24"/>
          <p:cNvSpPr txBox="1"/>
          <p:nvPr/>
        </p:nvSpPr>
        <p:spPr>
          <a:xfrm>
            <a:off x="12322375" y="7832155"/>
            <a:ext cx="3683608" cy="1111010"/>
          </a:xfrm>
          <a:prstGeom prst="rect">
            <a:avLst/>
          </a:prstGeom>
        </p:spPr>
        <p:txBody>
          <a:bodyPr lIns="0" tIns="0" rIns="0" bIns="0" rtlCol="0" anchor="t">
            <a:spAutoFit/>
          </a:bodyPr>
          <a:lstStyle/>
          <a:p>
            <a:pPr algn="l">
              <a:lnSpc>
                <a:spcPts val="2240"/>
              </a:lnSpc>
              <a:spcBef>
                <a:spcPct val="0"/>
              </a:spcBef>
            </a:pPr>
            <a:r>
              <a:rPr lang="en-US" sz="1600" dirty="0">
                <a:solidFill>
                  <a:srgbClr val="0068A7"/>
                </a:solidFill>
                <a:latin typeface="Open Sans"/>
                <a:ea typeface="Open Sans"/>
                <a:cs typeface="Open Sans"/>
                <a:sym typeface="Open Sans"/>
              </a:rPr>
              <a:t>Les </a:t>
            </a:r>
            <a:r>
              <a:rPr lang="en-US" sz="1600" dirty="0" err="1">
                <a:solidFill>
                  <a:srgbClr val="0068A7"/>
                </a:solidFill>
                <a:latin typeface="Open Sans"/>
                <a:ea typeface="Open Sans"/>
                <a:cs typeface="Open Sans"/>
                <a:sym typeface="Open Sans"/>
              </a:rPr>
              <a:t>activités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sont</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menées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en</a:t>
            </a:r>
            <a:r>
              <a:rPr lang="en-US" sz="1600" dirty="0">
                <a:solidFill>
                  <a:srgbClr val="0068A7"/>
                </a:solidFill>
                <a:latin typeface="Open Sans"/>
                <a:ea typeface="Open Sans"/>
                <a:cs typeface="Open Sans"/>
                <a:sym typeface="Open Sans"/>
              </a:rPr>
              <a:t> grande </a:t>
            </a:r>
            <a:r>
              <a:rPr lang="en-US" sz="1600" dirty="0" err="1">
                <a:solidFill>
                  <a:srgbClr val="0068A7"/>
                </a:solidFill>
                <a:latin typeface="Open Sans"/>
                <a:ea typeface="Open Sans"/>
                <a:cs typeface="Open Sans"/>
                <a:sym typeface="Open Sans"/>
              </a:rPr>
              <a:t>partie</a:t>
            </a:r>
            <a:r>
              <a:rPr lang="en-US" sz="1600" dirty="0">
                <a:solidFill>
                  <a:srgbClr val="0068A7"/>
                </a:solidFill>
                <a:latin typeface="Open Sans"/>
                <a:ea typeface="Open Sans"/>
                <a:cs typeface="Open Sans"/>
                <a:sym typeface="Open Sans"/>
              </a:rPr>
              <a:t> par le </a:t>
            </a:r>
            <a:r>
              <a:rPr lang="en-US" sz="1600" dirty="0" err="1">
                <a:solidFill>
                  <a:srgbClr val="0068A7"/>
                </a:solidFill>
                <a:latin typeface="Open Sans"/>
                <a:ea typeface="Open Sans"/>
                <a:cs typeface="Open Sans"/>
                <a:sym typeface="Open Sans"/>
              </a:rPr>
              <a:t>secrétariat</a:t>
            </a:r>
            <a:r>
              <a:rPr lang="en-US" sz="1600" dirty="0">
                <a:solidFill>
                  <a:srgbClr val="0068A7"/>
                </a:solidFill>
                <a:latin typeface="Open Sans"/>
                <a:ea typeface="Open Sans"/>
                <a:cs typeface="Open Sans"/>
                <a:sym typeface="Open Sans"/>
              </a:rPr>
              <a:t> de l</a:t>
            </a:r>
            <a:r>
              <a:rPr lang="en-CH" sz="1600" dirty="0">
                <a:solidFill>
                  <a:srgbClr val="0068A7"/>
                </a:solidFill>
                <a:latin typeface="Open Sans"/>
                <a:ea typeface="Open Sans"/>
                <a:cs typeface="Open Sans"/>
                <a:sym typeface="Open Sans"/>
              </a:rPr>
              <a:t>’</a:t>
            </a:r>
            <a:r>
              <a:rPr lang="en-US" sz="1600" dirty="0">
                <a:solidFill>
                  <a:srgbClr val="0068A7"/>
                </a:solidFill>
                <a:latin typeface="Open Sans"/>
                <a:ea typeface="Open Sans"/>
                <a:cs typeface="Open Sans"/>
                <a:sym typeface="Open Sans"/>
              </a:rPr>
              <a:t>A</a:t>
            </a:r>
            <a:r>
              <a:rPr lang="en-CH" sz="1600" dirty="0">
                <a:solidFill>
                  <a:srgbClr val="0068A7"/>
                </a:solidFill>
                <a:latin typeface="Open Sans"/>
                <a:ea typeface="Open Sans"/>
                <a:cs typeface="Open Sans"/>
                <a:sym typeface="Open Sans"/>
              </a:rPr>
              <a:t>MPS</a:t>
            </a:r>
            <a:r>
              <a:rPr lang="en-US" sz="1600" dirty="0">
                <a:solidFill>
                  <a:srgbClr val="0068A7"/>
                </a:solidFill>
                <a:latin typeface="Open Sans"/>
                <a:ea typeface="Open Sans"/>
                <a:cs typeface="Open Sans"/>
                <a:sym typeface="Open Sans"/>
              </a:rPr>
              <a:t>, avec le </a:t>
            </a:r>
            <a:r>
              <a:rPr lang="en-US" sz="1600" dirty="0" err="1">
                <a:solidFill>
                  <a:srgbClr val="0068A7"/>
                </a:solidFill>
                <a:latin typeface="Open Sans"/>
                <a:ea typeface="Open Sans"/>
                <a:cs typeface="Open Sans"/>
                <a:sym typeface="Open Sans"/>
              </a:rPr>
              <a:t>soutien</a:t>
            </a:r>
            <a:r>
              <a:rPr lang="en-US" sz="1600" dirty="0">
                <a:solidFill>
                  <a:srgbClr val="0068A7"/>
                </a:solidFill>
                <a:latin typeface="Open Sans"/>
                <a:ea typeface="Open Sans"/>
                <a:cs typeface="Open Sans"/>
                <a:sym typeface="Open Sans"/>
              </a:rPr>
              <a:t> et la supervision des </a:t>
            </a:r>
            <a:r>
              <a:rPr lang="en-US" sz="1600" dirty="0" err="1">
                <a:solidFill>
                  <a:srgbClr val="0068A7"/>
                </a:solidFill>
                <a:latin typeface="Open Sans"/>
                <a:ea typeface="Open Sans"/>
                <a:cs typeface="Open Sans"/>
                <a:sym typeface="Open Sans"/>
              </a:rPr>
              <a:t>membres</a:t>
            </a:r>
            <a:endParaRPr lang="en-US" sz="1600" dirty="0">
              <a:solidFill>
                <a:srgbClr val="0068A7"/>
              </a:solidFill>
              <a:latin typeface="Open Sans"/>
              <a:ea typeface="Open Sans"/>
              <a:cs typeface="Open Sans"/>
              <a:sym typeface="Open Sans"/>
            </a:endParaRPr>
          </a:p>
        </p:txBody>
      </p:sp>
      <p:sp>
        <p:nvSpPr>
          <p:cNvPr id="25" name="TextBox 25"/>
          <p:cNvSpPr txBox="1"/>
          <p:nvPr/>
        </p:nvSpPr>
        <p:spPr>
          <a:xfrm>
            <a:off x="2647638" y="7158814"/>
            <a:ext cx="3333359"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Activités supplémentaires</a:t>
            </a:r>
          </a:p>
        </p:txBody>
      </p:sp>
      <p:sp>
        <p:nvSpPr>
          <p:cNvPr id="26" name="TextBox 26"/>
          <p:cNvSpPr txBox="1"/>
          <p:nvPr/>
        </p:nvSpPr>
        <p:spPr>
          <a:xfrm>
            <a:off x="2476500" y="7579818"/>
            <a:ext cx="3504497" cy="1675267"/>
          </a:xfrm>
          <a:prstGeom prst="rect">
            <a:avLst/>
          </a:prstGeom>
        </p:spPr>
        <p:txBody>
          <a:bodyPr wrap="square" lIns="0" tIns="0" rIns="0" bIns="0" rtlCol="0" anchor="t">
            <a:spAutoFit/>
          </a:bodyPr>
          <a:lstStyle/>
          <a:p>
            <a:pPr algn="r">
              <a:lnSpc>
                <a:spcPts val="2240"/>
              </a:lnSpc>
              <a:spcBef>
                <a:spcPct val="0"/>
              </a:spcBef>
            </a:pPr>
            <a:r>
              <a:rPr lang="en-CH" sz="1600" dirty="0">
                <a:solidFill>
                  <a:srgbClr val="0068A7"/>
                </a:solidFill>
                <a:latin typeface="Open Sans"/>
                <a:ea typeface="Open Sans"/>
                <a:cs typeface="Open Sans"/>
                <a:sym typeface="Open Sans"/>
              </a:rPr>
              <a:t>D</a:t>
            </a:r>
            <a:r>
              <a:rPr lang="en-US" sz="1600" dirty="0" err="1">
                <a:solidFill>
                  <a:srgbClr val="0068A7"/>
                </a:solidFill>
                <a:latin typeface="Open Sans"/>
                <a:ea typeface="Open Sans"/>
                <a:cs typeface="Open Sans"/>
                <a:sym typeface="Open Sans"/>
              </a:rPr>
              <a:t>éclarations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auprès</a:t>
            </a:r>
            <a:r>
              <a:rPr lang="en-US" sz="1600" dirty="0">
                <a:solidFill>
                  <a:srgbClr val="0068A7"/>
                </a:solidFill>
                <a:latin typeface="Open Sans"/>
                <a:ea typeface="Open Sans"/>
                <a:cs typeface="Open Sans"/>
                <a:sym typeface="Open Sans"/>
              </a:rPr>
              <a:t> des </a:t>
            </a:r>
            <a:r>
              <a:rPr lang="en-US" sz="1600" dirty="0" err="1">
                <a:solidFill>
                  <a:srgbClr val="0068A7"/>
                </a:solidFill>
                <a:latin typeface="Open Sans"/>
                <a:ea typeface="Open Sans"/>
                <a:cs typeface="Open Sans"/>
                <a:sym typeface="Open Sans"/>
              </a:rPr>
              <a:t>organes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directeurs</a:t>
            </a:r>
            <a:r>
              <a:rPr lang="en-US" sz="1600" dirty="0">
                <a:solidFill>
                  <a:srgbClr val="0068A7"/>
                </a:solidFill>
                <a:latin typeface="Open Sans"/>
                <a:ea typeface="Open Sans"/>
                <a:cs typeface="Open Sans"/>
                <a:sym typeface="Open Sans"/>
              </a:rPr>
              <a:t> de </a:t>
            </a:r>
            <a:r>
              <a:rPr lang="en-US" sz="1600" dirty="0" err="1">
                <a:solidFill>
                  <a:srgbClr val="0068A7"/>
                </a:solidFill>
                <a:latin typeface="Open Sans"/>
                <a:ea typeface="Open Sans"/>
                <a:cs typeface="Open Sans"/>
                <a:sym typeface="Open Sans"/>
              </a:rPr>
              <a:t>l'OMS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présence</a:t>
            </a:r>
            <a:r>
              <a:rPr lang="en-US" sz="1600" dirty="0">
                <a:solidFill>
                  <a:srgbClr val="0068A7"/>
                </a:solidFill>
                <a:latin typeface="Open Sans"/>
                <a:ea typeface="Open Sans"/>
                <a:cs typeface="Open Sans"/>
                <a:sym typeface="Open Sans"/>
              </a:rPr>
              <a:t> à des </a:t>
            </a:r>
            <a:r>
              <a:rPr lang="en-US" sz="1600" dirty="0" err="1">
                <a:solidFill>
                  <a:srgbClr val="0068A7"/>
                </a:solidFill>
                <a:latin typeface="Open Sans"/>
                <a:ea typeface="Open Sans"/>
                <a:cs typeface="Open Sans"/>
                <a:sym typeface="Open Sans"/>
              </a:rPr>
              <a:t>réunions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internationales</a:t>
            </a:r>
            <a:r>
              <a:rPr lang="en-US" sz="1600" dirty="0">
                <a:solidFill>
                  <a:srgbClr val="0068A7"/>
                </a:solidFill>
                <a:latin typeface="Open Sans"/>
                <a:ea typeface="Open Sans"/>
                <a:cs typeface="Open Sans"/>
                <a:sym typeface="Open Sans"/>
              </a:rPr>
              <a:t>, </a:t>
            </a:r>
            <a:r>
              <a:rPr lang="en-US" sz="1600" dirty="0" err="1">
                <a:solidFill>
                  <a:srgbClr val="0068A7"/>
                </a:solidFill>
                <a:latin typeface="Open Sans"/>
                <a:ea typeface="Open Sans"/>
                <a:cs typeface="Open Sans"/>
                <a:sym typeface="Open Sans"/>
              </a:rPr>
              <a:t>déclarations</a:t>
            </a:r>
            <a:r>
              <a:rPr lang="en-US" sz="1600" dirty="0">
                <a:solidFill>
                  <a:srgbClr val="0068A7"/>
                </a:solidFill>
                <a:latin typeface="Open Sans"/>
                <a:ea typeface="Open Sans"/>
                <a:cs typeface="Open Sans"/>
                <a:sym typeface="Open Sans"/>
              </a:rPr>
              <a:t> politiques, </a:t>
            </a:r>
            <a:r>
              <a:rPr lang="en-US" sz="1600" dirty="0" err="1">
                <a:solidFill>
                  <a:srgbClr val="0068A7"/>
                </a:solidFill>
                <a:latin typeface="Open Sans"/>
                <a:ea typeface="Open Sans"/>
                <a:cs typeface="Open Sans"/>
                <a:sym typeface="Open Sans"/>
              </a:rPr>
              <a:t>webinaires</a:t>
            </a:r>
            <a:r>
              <a:rPr lang="en-US" sz="1600" dirty="0">
                <a:solidFill>
                  <a:srgbClr val="0068A7"/>
                </a:solidFill>
                <a:latin typeface="Open Sans"/>
                <a:ea typeface="Open Sans"/>
                <a:cs typeface="Open Sans"/>
                <a:sym typeface="Open Sans"/>
              </a:rPr>
              <a:t>, communications </a:t>
            </a:r>
            <a:r>
              <a:rPr lang="en-US" sz="1600" dirty="0" err="1">
                <a:solidFill>
                  <a:srgbClr val="0068A7"/>
                </a:solidFill>
                <a:latin typeface="Open Sans"/>
                <a:ea typeface="Open Sans"/>
                <a:cs typeface="Open Sans"/>
                <a:sym typeface="Open Sans"/>
              </a:rPr>
              <a:t>dont</a:t>
            </a:r>
            <a:r>
              <a:rPr lang="en-US" sz="1600" dirty="0">
                <a:solidFill>
                  <a:srgbClr val="0068A7"/>
                </a:solidFill>
                <a:latin typeface="Open Sans"/>
                <a:ea typeface="Open Sans"/>
                <a:cs typeface="Open Sans"/>
                <a:sym typeface="Open Sans"/>
              </a:rPr>
              <a:t> les </a:t>
            </a:r>
            <a:r>
              <a:rPr lang="en-US" sz="1600" dirty="0" err="1">
                <a:solidFill>
                  <a:srgbClr val="0068A7"/>
                </a:solidFill>
                <a:latin typeface="Open Sans"/>
                <a:ea typeface="Open Sans"/>
                <a:cs typeface="Open Sans"/>
                <a:sym typeface="Open Sans"/>
              </a:rPr>
              <a:t>membres</a:t>
            </a:r>
            <a:r>
              <a:rPr lang="en-US" sz="1600" dirty="0">
                <a:solidFill>
                  <a:srgbClr val="0068A7"/>
                </a:solidFill>
                <a:latin typeface="Open Sans"/>
                <a:ea typeface="Open Sans"/>
                <a:cs typeface="Open Sans"/>
                <a:sym typeface="Open Sans"/>
              </a:rPr>
              <a:t> ne </a:t>
            </a:r>
            <a:r>
              <a:rPr lang="en-US" sz="1600" dirty="0" err="1">
                <a:solidFill>
                  <a:srgbClr val="0068A7"/>
                </a:solidFill>
                <a:latin typeface="Open Sans"/>
                <a:ea typeface="Open Sans"/>
                <a:cs typeface="Open Sans"/>
                <a:sym typeface="Open Sans"/>
              </a:rPr>
              <a:t>disposeraient</a:t>
            </a:r>
            <a:r>
              <a:rPr lang="en-US" sz="1600" dirty="0">
                <a:solidFill>
                  <a:srgbClr val="0068A7"/>
                </a:solidFill>
                <a:latin typeface="Open Sans"/>
                <a:ea typeface="Open Sans"/>
                <a:cs typeface="Open Sans"/>
                <a:sym typeface="Open Sans"/>
              </a:rPr>
              <a:t> pas </a:t>
            </a:r>
            <a:r>
              <a:rPr lang="en-US" sz="1600" dirty="0" err="1">
                <a:solidFill>
                  <a:srgbClr val="0068A7"/>
                </a:solidFill>
                <a:latin typeface="Open Sans"/>
                <a:ea typeface="Open Sans"/>
                <a:cs typeface="Open Sans"/>
                <a:sym typeface="Open Sans"/>
              </a:rPr>
              <a:t>autrement</a:t>
            </a:r>
            <a:endParaRPr lang="en-US" sz="1600" dirty="0">
              <a:solidFill>
                <a:srgbClr val="0068A7"/>
              </a:solidFill>
              <a:latin typeface="Open Sans"/>
              <a:ea typeface="Open Sans"/>
              <a:cs typeface="Open Sans"/>
              <a:sym typeface="Open Sans"/>
            </a:endParaRPr>
          </a:p>
        </p:txBody>
      </p:sp>
      <p:sp>
        <p:nvSpPr>
          <p:cNvPr id="27" name="TextBox 27"/>
          <p:cNvSpPr txBox="1"/>
          <p:nvPr/>
        </p:nvSpPr>
        <p:spPr>
          <a:xfrm>
            <a:off x="13282061" y="4690240"/>
            <a:ext cx="3483466"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Collaboration démontrable</a:t>
            </a:r>
          </a:p>
        </p:txBody>
      </p:sp>
      <p:sp>
        <p:nvSpPr>
          <p:cNvPr id="28" name="TextBox 28"/>
          <p:cNvSpPr txBox="1"/>
          <p:nvPr/>
        </p:nvSpPr>
        <p:spPr>
          <a:xfrm>
            <a:off x="13282061" y="5111244"/>
            <a:ext cx="3483466" cy="816609"/>
          </a:xfrm>
          <a:prstGeom prst="rect">
            <a:avLst/>
          </a:prstGeom>
        </p:spPr>
        <p:txBody>
          <a:bodyPr lIns="0" tIns="0" rIns="0" bIns="0" rtlCol="0" anchor="t">
            <a:spAutoFit/>
          </a:bodyPr>
          <a:lstStyle/>
          <a:p>
            <a:pPr algn="l">
              <a:lnSpc>
                <a:spcPts val="2240"/>
              </a:lnSpc>
              <a:spcBef>
                <a:spcPct val="0"/>
              </a:spcBef>
            </a:pPr>
            <a:r>
              <a:rPr lang="en-US" sz="1600">
                <a:solidFill>
                  <a:srgbClr val="0068A7"/>
                </a:solidFill>
                <a:latin typeface="Open Sans"/>
                <a:ea typeface="Open Sans"/>
                <a:cs typeface="Open Sans"/>
                <a:sym typeface="Open Sans"/>
              </a:rPr>
              <a:t>Montre que les membres « joignent le geste à la parole » en matière de collaboration interprofessionnelle</a:t>
            </a:r>
          </a:p>
        </p:txBody>
      </p:sp>
      <p:sp>
        <p:nvSpPr>
          <p:cNvPr id="29" name="TextBox 29"/>
          <p:cNvSpPr txBox="1"/>
          <p:nvPr/>
        </p:nvSpPr>
        <p:spPr>
          <a:xfrm>
            <a:off x="1522473" y="4690240"/>
            <a:ext cx="3500144"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Visibilité accrue</a:t>
            </a:r>
          </a:p>
        </p:txBody>
      </p:sp>
      <p:sp>
        <p:nvSpPr>
          <p:cNvPr id="30" name="TextBox 30"/>
          <p:cNvSpPr txBox="1"/>
          <p:nvPr/>
        </p:nvSpPr>
        <p:spPr>
          <a:xfrm>
            <a:off x="1522473" y="5111244"/>
            <a:ext cx="3500144" cy="816609"/>
          </a:xfrm>
          <a:prstGeom prst="rect">
            <a:avLst/>
          </a:prstGeom>
        </p:spPr>
        <p:txBody>
          <a:bodyPr lIns="0" tIns="0" rIns="0" bIns="0" rtlCol="0" anchor="t">
            <a:spAutoFit/>
          </a:bodyPr>
          <a:lstStyle/>
          <a:p>
            <a:pPr algn="r">
              <a:lnSpc>
                <a:spcPts val="2240"/>
              </a:lnSpc>
              <a:spcBef>
                <a:spcPct val="0"/>
              </a:spcBef>
            </a:pPr>
            <a:r>
              <a:rPr lang="en-US" sz="1600">
                <a:solidFill>
                  <a:srgbClr val="0068A7"/>
                </a:solidFill>
                <a:latin typeface="Open Sans"/>
                <a:ea typeface="Open Sans"/>
                <a:cs typeface="Open Sans"/>
                <a:sym typeface="Open Sans"/>
              </a:rPr>
              <a:t>Contact avec des partenaires et des parties prenantes supplémentaires ; utilisation systématique des logos des membres</a:t>
            </a:r>
          </a:p>
        </p:txBody>
      </p:sp>
      <p:sp>
        <p:nvSpPr>
          <p:cNvPr id="31" name="Freeform 31"/>
          <p:cNvSpPr/>
          <p:nvPr/>
        </p:nvSpPr>
        <p:spPr>
          <a:xfrm>
            <a:off x="7774907" y="278466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H"/>
          </a:p>
        </p:txBody>
      </p:sp>
      <p:sp>
        <p:nvSpPr>
          <p:cNvPr id="32" name="Freeform 32"/>
          <p:cNvSpPr/>
          <p:nvPr/>
        </p:nvSpPr>
        <p:spPr>
          <a:xfrm>
            <a:off x="8051132" y="4793596"/>
            <a:ext cx="2467983" cy="625222"/>
          </a:xfrm>
          <a:custGeom>
            <a:avLst/>
            <a:gdLst/>
            <a:ahLst/>
            <a:cxnLst/>
            <a:rect l="l" t="t" r="r" b="b"/>
            <a:pathLst>
              <a:path w="2467983" h="625222">
                <a:moveTo>
                  <a:pt x="0" y="0"/>
                </a:moveTo>
                <a:lnTo>
                  <a:pt x="2467983" y="0"/>
                </a:lnTo>
                <a:lnTo>
                  <a:pt x="2467983" y="625223"/>
                </a:lnTo>
                <a:lnTo>
                  <a:pt x="0" y="625223"/>
                </a:lnTo>
                <a:lnTo>
                  <a:pt x="0" y="0"/>
                </a:lnTo>
                <a:close/>
              </a:path>
            </a:pathLst>
          </a:custGeom>
          <a:blipFill>
            <a:blip r:embed="rId26"/>
            <a:stretch>
              <a:fillRect/>
            </a:stretch>
          </a:blipFill>
        </p:spPr>
        <p:txBody>
          <a:bodyPr/>
          <a:lstStyle/>
          <a:p>
            <a:endParaRPr lang="en-CH"/>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6d6c14-2098-45d8-aea5-7e85ef90cc5e" xsi:nil="true"/>
    <lcf76f155ced4ddcb4097134ff3c332f xmlns="15d28de7-f615-4caf-8115-a02e0f847b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6" ma:contentTypeDescription="Create a new document." ma:contentTypeScope="" ma:versionID="307f903479837ddde5c3547f019678e0">
  <xsd:schema xmlns:xsd="http://www.w3.org/2001/XMLSchema" xmlns:xs="http://www.w3.org/2001/XMLSchema" xmlns:p="http://schemas.microsoft.com/office/2006/metadata/properties" xmlns:ns2="15d28de7-f615-4caf-8115-a02e0f847ba9" xmlns:ns3="ea6d6c14-2098-45d8-aea5-7e85ef90cc5e" targetNamespace="http://schemas.microsoft.com/office/2006/metadata/properties" ma:root="true" ma:fieldsID="5673015586a7efb462fa02f19a46b504" ns2:_="" ns3:_="">
    <xsd:import namespace="15d28de7-f615-4caf-8115-a02e0f847ba9"/>
    <xsd:import namespace="ea6d6c14-2098-45d8-aea5-7e85ef90cc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18d62f0-4678-4533-b081-52c801a553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6d6c14-2098-45d8-aea5-7e85ef90cc5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908dc74-8f74-41e7-9b16-23f62cd130cb}" ma:internalName="TaxCatchAll" ma:showField="CatchAllData" ma:web="ea6d6c14-2098-45d8-aea5-7e85ef90c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FE0D9-541F-4B61-8E68-DDD33133DF72}">
  <ds:schemaRefs>
    <ds:schemaRef ds:uri="http://schemas.microsoft.com/office/2006/metadata/properties"/>
    <ds:schemaRef ds:uri="http://schemas.microsoft.com/office/infopath/2007/PartnerControls"/>
    <ds:schemaRef ds:uri="ea6d6c14-2098-45d8-aea5-7e85ef90cc5e"/>
    <ds:schemaRef ds:uri="15d28de7-f615-4caf-8115-a02e0f847ba9"/>
  </ds:schemaRefs>
</ds:datastoreItem>
</file>

<file path=customXml/itemProps2.xml><?xml version="1.0" encoding="utf-8"?>
<ds:datastoreItem xmlns:ds="http://schemas.openxmlformats.org/officeDocument/2006/customXml" ds:itemID="{EDB353E9-C573-4520-8C5F-B21EF6C941ED}">
  <ds:schemaRefs>
    <ds:schemaRef ds:uri="http://schemas.microsoft.com/sharepoint/v3/contenttype/forms"/>
  </ds:schemaRefs>
</ds:datastoreItem>
</file>

<file path=customXml/itemProps3.xml><?xml version="1.0" encoding="utf-8"?>
<ds:datastoreItem xmlns:ds="http://schemas.openxmlformats.org/officeDocument/2006/customXml" ds:itemID="{3383718C-416F-4A58-8A70-A037BBE4A974}"/>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Custom</PresentationFormat>
  <Paragraphs>188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Aptos</vt:lpstr>
      <vt:lpstr>Open Sans</vt:lpstr>
      <vt:lpstr>Montserrat Semi-Bold</vt:lpstr>
      <vt:lpstr>Open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WHPA Extended Impact Presentation Oct 2025</dc:title>
  <cp:keywords>, docId:D2CE5898BC736B44A11F3F5E2C9F0100</cp:keywords>
  <cp:lastModifiedBy>Joannah Caborn Wengler</cp:lastModifiedBy>
  <cp:revision>6</cp:revision>
  <dcterms:created xsi:type="dcterms:W3CDTF">2006-08-16T00:00:00Z</dcterms:created>
  <dcterms:modified xsi:type="dcterms:W3CDTF">2025-12-17T10:33:19Z</dcterms:modified>
  <dc:identifier>DAG1MOx4MK0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y fmtid="{D5CDD505-2E9C-101B-9397-08002B2CF9AE}" pid="3" name="MediaServiceImageTags">
    <vt:lpwstr/>
  </property>
</Properties>
</file>