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Montserrat Semi-Bold" panose="020B0604020202020204" charset="0"/>
      <p:regular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7FD3CA-BDAB-CA6D-CE5B-41CFFDF152F6}" name="Pilar MILLAN GOMEZ" initials="PM" userId="S::millan@icn.ch::060d6ddb-4e41-4adf-a789-b39e1fb4ee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26642" autoAdjust="0"/>
  </p:normalViewPr>
  <p:slideViewPr>
    <p:cSldViewPr>
      <p:cViewPr varScale="1">
        <p:scale>
          <a:sx n="11" d="100"/>
          <a:sy n="11" d="100"/>
        </p:scale>
        <p:origin x="2764"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2" d="100"/>
          <a:sy n="92" d="100"/>
        </p:scale>
        <p:origin x="411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12AC8816-0CFF-470C-A653-402610010C21}" authorId="{C87FD3CA-BDAB-CA6D-CE5B-41CFFDF152F6}" created="2026-01-20T14:39:22.275">
    <pc:sldMkLst xmlns:pc="http://schemas.microsoft.com/office/powerpoint/2013/main/command">
      <pc:docMk/>
      <pc:sldMk cId="0" sldId="259"/>
    </pc:sldMkLst>
    <p188:txBody>
      <a:bodyPr/>
      <a:lstStyle/>
      <a:p>
        <a:r>
          <a:rPr lang="en-CH"/>
          <a:t>LA AMPS EN ACCION
From left to right, top to bottom:
Evento paralelo de la AMPS, WHA78
Evento paralelo de la AMPS, WHA77
Firma del memorando de entendimiento con el director general de la OMS, Dr. Tedros, 2022
Consejo Ejecutivo de la OMS, enero de 2025
La AMPS en la Conferencia Mundial sobre Aire Limpio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B42F0-2CEE-411A-8E65-08B749BC635C}" type="datetimeFigureOut">
              <a:rPr lang="en-CH" smtClean="0"/>
              <a:t>20/01/2026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modificar los estilos de texto principales</a:t>
            </a:r>
          </a:p>
          <a:p>
            <a:pPr lvl="1"/>
            <a:r>
              <a:rPr lang="en-US"/>
              <a:t>Segundo nivel</a:t>
            </a:r>
          </a:p>
          <a:p>
            <a:pPr lvl="2"/>
            <a:r>
              <a:rPr lang="en-US"/>
              <a:t>Tercer nivel</a:t>
            </a:r>
          </a:p>
          <a:p>
            <a:pPr lvl="3"/>
            <a:r>
              <a:rPr lang="en-US"/>
              <a:t>Cuarto nivel</a:t>
            </a:r>
          </a:p>
          <a:p>
            <a:pPr lvl="4"/>
            <a:r>
              <a:rPr lang="en-US"/>
              <a:t>Quinto nivel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3E0FC-3C93-433C-B789-397727040CE2}" type="slidenum">
              <a:rPr lang="en-CH" smtClean="0"/>
              <a:t>‹#›</a:t>
            </a:fld>
            <a:endParaRPr lang="en-CH"/>
          </a:p>
        </p:txBody>
      </p:sp>
    </p:spTree>
    <p:extLst>
      <p:ext uri="{BB962C8B-B14F-4D97-AF65-F5344CB8AC3E}">
        <p14:creationId xmlns:p14="http://schemas.microsoft.com/office/powerpoint/2010/main" val="95216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pa.org/about/strategic-priorit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whpa.org/news-resources/statements/press-release-whpa-leaders-attending-4th-un-hlm-ncds" TargetMode="External"/><Relationship Id="rId3" Type="http://schemas.openxmlformats.org/officeDocument/2006/relationships/hyperlink" Target="https://www.whpa.org/news-resources/news/20250325-whpa-demands-action-clean-air-all" TargetMode="External"/><Relationship Id="rId7" Type="http://schemas.openxmlformats.org/officeDocument/2006/relationships/hyperlink" Target="https://www.whpa.org/news-resources/news/20251015-bridging-global-health-agendas-ncds-amr-and-interprofessional" TargetMode="External"/><Relationship Id="rId12" Type="http://schemas.openxmlformats.org/officeDocument/2006/relationships/hyperlink" Target="https://www.whpa.org/news-resources/what-covid-19-pandemic-has-exposed-findings-five-global-health-workforce-profession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whpa.org/news-resources/news/20250528-whpa-champions-health-workforce-pivotal-world-health-assembly" TargetMode="External"/><Relationship Id="rId11" Type="http://schemas.openxmlformats.org/officeDocument/2006/relationships/hyperlink" Target="https://www.whpa.org/news-resources/statements/whpa-statement-interprofessional-collaborative-practice" TargetMode="External"/><Relationship Id="rId5" Type="http://schemas.openxmlformats.org/officeDocument/2006/relationships/hyperlink" Target="https://www.whpa.org/news-resources/interventions" TargetMode="External"/><Relationship Id="rId10" Type="http://schemas.openxmlformats.org/officeDocument/2006/relationships/hyperlink" Target="https://www.whpa.org/news-resources/news/20231118-what-can-you-do-reduce-amr" TargetMode="External"/><Relationship Id="rId4" Type="http://schemas.openxmlformats.org/officeDocument/2006/relationships/hyperlink" Target="https://www.whpa.org/news-resources/news/20250403-health-workforce-shortages-endanger-patient-safety" TargetMode="External"/><Relationship Id="rId9" Type="http://schemas.openxmlformats.org/officeDocument/2006/relationships/hyperlink" Target="https://www.whpa.org/news-resources/news/20230407-whpa-speaks-post-pandemic-protections-fifth-global-forum-huma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hpa.org/news-resources/news/20250325-whpa-demands-action-clean-air-all" TargetMode="External"/><Relationship Id="rId3" Type="http://schemas.openxmlformats.org/officeDocument/2006/relationships/hyperlink" Target="https://www.whpa.org/news-resources/news/20250519-wha78-side-event-rising-challenges-diminishing-resources-investing" TargetMode="External"/><Relationship Id="rId7" Type="http://schemas.openxmlformats.org/officeDocument/2006/relationships/hyperlink" Target="https://www.whpa.org/eb156-constituency-statement-climate-change-and-health-agenda-item-2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whpa.org/eb156-constituency-statement-health-and-care-workforce-agenda-item-12" TargetMode="External"/><Relationship Id="rId5" Type="http://schemas.openxmlformats.org/officeDocument/2006/relationships/hyperlink" Target="https://www.whpa.org/news-resources/news/20221108-memorandum-understanding-signed-who" TargetMode="External"/><Relationship Id="rId4" Type="http://schemas.openxmlformats.org/officeDocument/2006/relationships/hyperlink" Target="https://www.whpa.org/news-resources/news/20240529-wha77-side-event-ncds-and-workforce-dynamics-empowering-tomorrow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98525"/>
            <a:ext cx="5486400" cy="3086100"/>
          </a:xfrm>
        </p:spPr>
      </p:sp>
      <p:sp>
        <p:nvSpPr>
          <p:cNvPr id="3" name="Notes Placeholder 2"/>
          <p:cNvSpPr>
            <a:spLocks noGrp="1"/>
          </p:cNvSpPr>
          <p:nvPr>
            <p:ph type="body" idx="1"/>
          </p:nvPr>
        </p:nvSpPr>
        <p:spPr>
          <a:xfrm>
            <a:off x="685800" y="3886200"/>
            <a:ext cx="5486400" cy="5105400"/>
          </a:xfrm>
        </p:spPr>
        <p:txBody>
          <a:bodyPr/>
          <a:lstStyle/>
          <a:p>
            <a:endParaRPr lang="en-US" dirty="0"/>
          </a:p>
          <a:p>
            <a:r>
              <a:rPr lang="en-CH" dirty="0"/>
              <a:t>La Alianza Mundial de </a:t>
            </a:r>
            <a:r>
              <a:rPr lang="en-CH" dirty="0" err="1"/>
              <a:t>Profesiones</a:t>
            </a:r>
            <a:r>
              <a:rPr lang="en-CH" dirty="0"/>
              <a:t> </a:t>
            </a:r>
            <a:r>
              <a:rPr lang="en-US" dirty="0"/>
              <a:t>de Salud</a:t>
            </a:r>
            <a:r>
              <a:rPr lang="en-CH" dirty="0"/>
              <a:t> </a:t>
            </a:r>
            <a:r>
              <a:rPr lang="en-US" dirty="0"/>
              <a:t>(AMPS) </a:t>
            </a:r>
            <a:r>
              <a:rPr lang="en-CH" dirty="0"/>
              <a:t>es una alianza </a:t>
            </a:r>
            <a:r>
              <a:rPr lang="en-US" dirty="0" err="1"/>
              <a:t>que reúne a </a:t>
            </a:r>
            <a:r>
              <a:rPr lang="en-US" dirty="0"/>
              <a:t>las </a:t>
            </a:r>
            <a:r>
              <a:rPr lang="en-US" dirty="0" err="1"/>
              <a:t>organizaciones </a:t>
            </a:r>
            <a:r>
              <a:rPr lang="en-US" dirty="0"/>
              <a:t>mundiales </a:t>
            </a:r>
            <a:r>
              <a:rPr lang="en-CH" dirty="0" err="1"/>
              <a:t>que</a:t>
            </a:r>
            <a:r>
              <a:rPr lang="en-CH" dirty="0"/>
              <a:t> </a:t>
            </a:r>
            <a:r>
              <a:rPr lang="en-CH" dirty="0" err="1"/>
              <a:t>representan</a:t>
            </a:r>
            <a:r>
              <a:rPr lang="en-CH" dirty="0"/>
              <a:t> a las cinco principales </a:t>
            </a:r>
            <a:r>
              <a:rPr lang="en-CH" dirty="0" err="1"/>
              <a:t>profesiones</a:t>
            </a:r>
            <a:r>
              <a:rPr lang="en-CH" dirty="0"/>
              <a:t> </a:t>
            </a:r>
            <a:r>
              <a:rPr lang="en-US" dirty="0"/>
              <a:t>de la </a:t>
            </a:r>
            <a:r>
              <a:rPr lang="en-US" dirty="0" err="1"/>
              <a:t>salud</a:t>
            </a:r>
            <a:r>
              <a:rPr lang="en-CH" dirty="0"/>
              <a:t>: </a:t>
            </a:r>
          </a:p>
          <a:p>
            <a:endParaRPr lang="en-CH" dirty="0"/>
          </a:p>
          <a:p>
            <a:pPr marL="171450" indent="-171450">
              <a:buFont typeface="Arial" panose="020B0604020202020204" pitchFamily="34" charset="0"/>
              <a:buChar char="•"/>
            </a:pPr>
            <a:r>
              <a:rPr lang="en-CH" dirty="0" err="1"/>
              <a:t>Enfermería</a:t>
            </a:r>
            <a:endParaRPr lang="en-CH" dirty="0"/>
          </a:p>
          <a:p>
            <a:pPr marL="171450" indent="-171450">
              <a:buFont typeface="Arial" panose="020B0604020202020204" pitchFamily="34" charset="0"/>
              <a:buChar char="•"/>
            </a:pPr>
            <a:r>
              <a:rPr lang="en-CH" dirty="0" err="1"/>
              <a:t>Medicina</a:t>
            </a:r>
            <a:endParaRPr lang="en-CH" dirty="0"/>
          </a:p>
          <a:p>
            <a:pPr marL="171450" indent="-171450">
              <a:buFont typeface="Arial" panose="020B0604020202020204" pitchFamily="34" charset="0"/>
              <a:buChar char="•"/>
            </a:pPr>
            <a:r>
              <a:rPr lang="en-CH" dirty="0"/>
              <a:t>Farmacia</a:t>
            </a:r>
          </a:p>
          <a:p>
            <a:pPr marL="171450" indent="-171450">
              <a:buFont typeface="Arial" panose="020B0604020202020204" pitchFamily="34" charset="0"/>
              <a:buChar char="•"/>
            </a:pPr>
            <a:r>
              <a:rPr lang="en-CH" dirty="0"/>
              <a:t>Odontología y</a:t>
            </a:r>
          </a:p>
          <a:p>
            <a:pPr marL="171450" indent="-171450">
              <a:buFont typeface="Arial" panose="020B0604020202020204" pitchFamily="34" charset="0"/>
              <a:buChar char="•"/>
            </a:pPr>
            <a:r>
              <a:rPr lang="en-CH" dirty="0"/>
              <a:t>Fisioterapia</a:t>
            </a:r>
          </a:p>
          <a:p>
            <a:endParaRPr lang="en-CH" dirty="0"/>
          </a:p>
          <a:p>
            <a:r>
              <a:rPr lang="en-CH" i="1" dirty="0"/>
              <a:t>(cuando </a:t>
            </a:r>
            <a:r>
              <a:rPr lang="en-CH" i="1" dirty="0" err="1"/>
              <a:t>se </a:t>
            </a:r>
            <a:r>
              <a:rPr lang="en-US" i="1" dirty="0" err="1"/>
              <a:t>dirija </a:t>
            </a:r>
            <a:r>
              <a:rPr lang="en-CH" i="1" dirty="0"/>
              <a:t>a las </a:t>
            </a:r>
            <a:r>
              <a:rPr lang="en-US" i="1" dirty="0"/>
              <a:t>parter</a:t>
            </a:r>
            <a:r>
              <a:rPr lang="en-CH" i="1" dirty="0"/>
              <a:t>as, </a:t>
            </a:r>
            <a:r>
              <a:rPr lang="en-US" i="1" dirty="0"/>
              <a:t>es preferible decir </a:t>
            </a:r>
            <a:r>
              <a:rPr lang="en-CH" i="1" dirty="0"/>
              <a:t>«cinco de las principales </a:t>
            </a:r>
            <a:r>
              <a:rPr lang="en-CH" i="1" dirty="0" err="1"/>
              <a:t>profesiones</a:t>
            </a:r>
            <a:r>
              <a:rPr lang="en-CH" i="1" dirty="0"/>
              <a:t> </a:t>
            </a:r>
            <a:r>
              <a:rPr lang="en-US" i="1" dirty="0"/>
              <a:t>de la </a:t>
            </a:r>
            <a:r>
              <a:rPr lang="en-US" i="1" dirty="0" err="1"/>
              <a:t>salud</a:t>
            </a:r>
            <a:r>
              <a:rPr lang="en-CH" i="1" dirty="0"/>
              <a:t>», ya que, en términos de tamaño, también podrían figurar en la lista)</a:t>
            </a:r>
          </a:p>
          <a:p>
            <a:endParaRPr lang="en-CH" dirty="0"/>
          </a:p>
          <a:p>
            <a:r>
              <a:rPr lang="en-US" dirty="0"/>
              <a:t>La AMPS </a:t>
            </a:r>
            <a:r>
              <a:rPr lang="en-CH" dirty="0"/>
              <a:t>es la única alianza que representa </a:t>
            </a:r>
            <a:r>
              <a:rPr lang="en-US" dirty="0"/>
              <a:t>a las principales </a:t>
            </a:r>
            <a:r>
              <a:rPr lang="en-US" dirty="0" err="1"/>
              <a:t>profesiones</a:t>
            </a:r>
            <a:r>
              <a:rPr lang="en-US" dirty="0"/>
              <a:t> de la </a:t>
            </a:r>
            <a:r>
              <a:rPr lang="en-US" dirty="0" err="1"/>
              <a:t>salud</a:t>
            </a:r>
            <a:r>
              <a:rPr lang="en-US" dirty="0"/>
              <a:t> </a:t>
            </a:r>
            <a:r>
              <a:rPr lang="en-CH" dirty="0"/>
              <a:t>a escala mundial.</a:t>
            </a:r>
          </a:p>
          <a:p>
            <a:endParaRPr lang="en-CH" dirty="0"/>
          </a:p>
          <a:p>
            <a:r>
              <a:rPr lang="en-US" dirty="0"/>
              <a:t>Fue fundada en 1999 por tres </a:t>
            </a:r>
            <a:r>
              <a:rPr lang="en-US" dirty="0" err="1"/>
              <a:t>profesiones</a:t>
            </a:r>
            <a:r>
              <a:rPr lang="en-US" dirty="0"/>
              <a:t> (CIE, FIP, WMA) que buscaban maximizar su impacto en la escena mundial uniéndose y demostrando su colaboración interprofesional. </a:t>
            </a:r>
            <a:endParaRPr lang="en-CH" dirty="0"/>
          </a:p>
          <a:p>
            <a:r>
              <a:rPr lang="en-US" dirty="0"/>
              <a:t>Veinticinco años y dos miembros más (FDI, World Physio) después, </a:t>
            </a:r>
            <a:r>
              <a:rPr lang="en-US" dirty="0" err="1"/>
              <a:t>la AMPS representa </a:t>
            </a:r>
            <a:r>
              <a:rPr lang="en-US" dirty="0"/>
              <a:t>hoy en día </a:t>
            </a:r>
            <a:r>
              <a:rPr lang="en-CH" dirty="0"/>
              <a:t>a 47 </a:t>
            </a:r>
            <a:r>
              <a:rPr lang="en-US" dirty="0"/>
              <a:t>millones de profesionales de la salud y </a:t>
            </a:r>
            <a:r>
              <a:rPr lang="fr-FR" dirty="0"/>
              <a:t>lleva a cabo una intensa labor de promoción y comunicación sobre cuestiones de interés común</a:t>
            </a:r>
            <a:r>
              <a:rPr lang="en-US" dirty="0"/>
              <a:t>. </a:t>
            </a:r>
            <a:endParaRPr lang="en-CH" dirty="0"/>
          </a:p>
          <a:p>
            <a:r>
              <a:rPr lang="en-US" dirty="0" err="1"/>
              <a:t>Trabaja</a:t>
            </a:r>
            <a:r>
              <a:rPr lang="en-US" dirty="0"/>
              <a:t> para mejorar la salud mundial y la calidad de la atención a los pacientes y facilita la colaboración entre las </a:t>
            </a:r>
            <a:r>
              <a:rPr lang="en-US" dirty="0" err="1"/>
              <a:t>profesiones</a:t>
            </a:r>
            <a:r>
              <a:rPr lang="en-US" dirty="0"/>
              <a:t> de la </a:t>
            </a:r>
            <a:r>
              <a:rPr lang="en-US" dirty="0" err="1"/>
              <a:t>salud</a:t>
            </a:r>
            <a:r>
              <a:rPr lang="en-US" dirty="0"/>
              <a:t> y las principales partes interesadas.</a:t>
            </a:r>
          </a:p>
          <a:p>
            <a:endParaRPr lang="en-CH" dirty="0"/>
          </a:p>
          <a:p>
            <a:endParaRPr lang="en-CH" dirty="0"/>
          </a:p>
          <a:p>
            <a:endParaRPr lang="en-CH" dirty="0"/>
          </a:p>
        </p:txBody>
      </p:sp>
      <p:sp>
        <p:nvSpPr>
          <p:cNvPr id="4" name="Slide Number Placeholder 3"/>
          <p:cNvSpPr>
            <a:spLocks noGrp="1"/>
          </p:cNvSpPr>
          <p:nvPr>
            <p:ph type="sldNum" sz="quarter" idx="5"/>
          </p:nvPr>
        </p:nvSpPr>
        <p:spPr>
          <a:xfrm>
            <a:off x="6172199" y="8685213"/>
            <a:ext cx="684213" cy="458787"/>
          </a:xfrm>
        </p:spPr>
        <p:txBody>
          <a:bodyPr/>
          <a:lstStyle/>
          <a:p>
            <a:fld id="{E373E0FC-3C93-433C-B789-397727040CE2}" type="slidenum">
              <a:rPr lang="en-CH" smtClean="0"/>
              <a:t>1</a:t>
            </a:fld>
            <a:endParaRPr lang="en-CH" dirty="0"/>
          </a:p>
        </p:txBody>
      </p:sp>
    </p:spTree>
    <p:extLst>
      <p:ext uri="{BB962C8B-B14F-4D97-AF65-F5344CB8AC3E}">
        <p14:creationId xmlns:p14="http://schemas.microsoft.com/office/powerpoint/2010/main" val="229435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048250"/>
          </a:xfrm>
        </p:spPr>
        <p:txBody>
          <a:bodyPr/>
          <a:lstStyle/>
          <a:p>
            <a:r>
              <a:rPr lang="en-CH" i="1" dirty="0"/>
              <a:t>Estas cifras </a:t>
            </a:r>
            <a:r>
              <a:rPr lang="en-US" i="1" dirty="0" err="1"/>
              <a:t>ilustran </a:t>
            </a:r>
            <a:r>
              <a:rPr lang="en-CH" i="1" dirty="0"/>
              <a:t>el alcance global de </a:t>
            </a:r>
            <a:r>
              <a:rPr lang="en-US" i="1" dirty="0" err="1"/>
              <a:t>la AMPS</a:t>
            </a:r>
            <a:r>
              <a:rPr lang="en-CH" i="1" dirty="0"/>
              <a:t>.</a:t>
            </a:r>
          </a:p>
          <a:p>
            <a:r>
              <a:rPr lang="en-CH" i="1" dirty="0"/>
              <a:t>A la derecha figuran nuestros objetivos estratégicos, definidos en la estrategia 2024-2027 de </a:t>
            </a:r>
            <a:r>
              <a:rPr lang="en-US" i="1" dirty="0" err="1"/>
              <a:t>la alianza</a:t>
            </a:r>
            <a:r>
              <a:rPr lang="en-CH" i="1" dirty="0"/>
              <a:t>.</a:t>
            </a:r>
          </a:p>
          <a:p>
            <a:r>
              <a:rPr lang="en-GB" i="1" dirty="0">
                <a:hlinkClick r:id="rId3">
                  <a:extLst>
                    <a:ext uri="{A12FA001-AC4F-418D-AE19-62706E023703}">
                      <ahyp:hlinkClr xmlns:ahyp="http://schemas.microsoft.com/office/drawing/2018/hyperlinkcolor" val="tx"/>
                    </a:ext>
                  </a:extLst>
                </a:hlinkClick>
              </a:rPr>
              <a:t>https://www.whpa.org/about/strategic-priorities</a:t>
            </a:r>
            <a:endParaRPr lang="en-CH" i="1" dirty="0"/>
          </a:p>
          <a:p>
            <a:endParaRPr lang="en-CH" i="1" dirty="0"/>
          </a:p>
          <a:p>
            <a:r>
              <a:rPr lang="en-US" dirty="0"/>
              <a:t>La AMPS es la única alianza que reúne los conocimientos y la experiencia de las principales </a:t>
            </a:r>
            <a:r>
              <a:rPr lang="en-US" dirty="0" err="1"/>
              <a:t>profesiones</a:t>
            </a:r>
            <a:r>
              <a:rPr lang="en-US" dirty="0"/>
              <a:t> de la </a:t>
            </a:r>
            <a:r>
              <a:rPr lang="en-US" dirty="0" err="1"/>
              <a:t>salud</a:t>
            </a:r>
            <a:r>
              <a:rPr lang="en-US" dirty="0"/>
              <a:t> en más de</a:t>
            </a:r>
            <a:r>
              <a:rPr lang="en-CH" dirty="0"/>
              <a:t> 179 </a:t>
            </a:r>
            <a:r>
              <a:rPr lang="en-US" dirty="0"/>
              <a:t>países </a:t>
            </a:r>
            <a:r>
              <a:rPr lang="en-CH" dirty="0"/>
              <a:t>y territorios.</a:t>
            </a:r>
            <a:endParaRPr lang="en-US" dirty="0"/>
          </a:p>
          <a:p>
            <a:endParaRPr lang="en-CH" dirty="0"/>
          </a:p>
          <a:p>
            <a:r>
              <a:rPr lang="en-US" dirty="0"/>
              <a:t>En conjunto, las organizaciones mundiales miembros de </a:t>
            </a:r>
            <a:r>
              <a:rPr lang="en-US" dirty="0" err="1"/>
              <a:t>la AMPS agrupan a</a:t>
            </a:r>
            <a:r>
              <a:rPr lang="en-CH" dirty="0"/>
              <a:t> 735 </a:t>
            </a:r>
            <a:r>
              <a:rPr lang="en-US" dirty="0"/>
              <a:t>organizaciones nacionales, lo que nos convierte en el principal punto </a:t>
            </a:r>
            <a:r>
              <a:rPr lang="en-US" dirty="0" err="1"/>
              <a:t>de acceso </a:t>
            </a:r>
            <a:r>
              <a:rPr lang="en-US" dirty="0"/>
              <a:t>mundial a los profesionales de la salud en </a:t>
            </a:r>
            <a:r>
              <a:rPr lang="en-US" dirty="0" err="1"/>
              <a:t>estas </a:t>
            </a:r>
            <a:r>
              <a:rPr lang="en-US" dirty="0"/>
              <a:t>cinco disciplinas.</a:t>
            </a:r>
            <a:endParaRPr lang="en-CH" dirty="0"/>
          </a:p>
          <a:p>
            <a:endParaRPr lang="en-US" dirty="0"/>
          </a:p>
          <a:p>
            <a:r>
              <a:rPr lang="en-US" dirty="0" err="1"/>
              <a:t>Trabajamos </a:t>
            </a:r>
            <a:r>
              <a:rPr lang="en-US" dirty="0"/>
              <a:t>para </a:t>
            </a:r>
            <a:r>
              <a:rPr lang="en-US" dirty="0" err="1"/>
              <a:t>facilitar </a:t>
            </a:r>
            <a:r>
              <a:rPr lang="en-US" dirty="0"/>
              <a:t>la colaboración entre las profesiones sanitarias y los principales actores, como los gobiernos y las organizaciones internacionales, incluida la Organización Mundial de la Salud. Al trabajar en colaboración, en lugar de en paralelo, los pacientes y los sistemas de salud se benefician.</a:t>
            </a:r>
          </a:p>
          <a:p>
            <a:endParaRPr lang="en-CH" dirty="0"/>
          </a:p>
          <a:p>
            <a:r>
              <a:rPr lang="en-CH" dirty="0"/>
              <a:t>La </a:t>
            </a:r>
            <a:r>
              <a:rPr lang="en-US" dirty="0"/>
              <a:t>AMPS</a:t>
            </a:r>
            <a:r>
              <a:rPr lang="en-CH" dirty="0"/>
              <a:t> es una </a:t>
            </a:r>
            <a:r>
              <a:rPr lang="en-US" dirty="0"/>
              <a:t>alianza voluntaria, supervisada por los </a:t>
            </a:r>
            <a:r>
              <a:rPr lang="en-US" dirty="0" err="1"/>
              <a:t>directores generales </a:t>
            </a:r>
            <a:r>
              <a:rPr lang="en-CH" dirty="0"/>
              <a:t>de las cinco organizaciones miembros. </a:t>
            </a:r>
            <a:r>
              <a:rPr lang="en-US" dirty="0"/>
              <a:t>Se lleva a cabo a través de una secretaría que coordina la colaboración entre los miembros en tres niveles: a nivel de </a:t>
            </a:r>
            <a:r>
              <a:rPr lang="en-US" dirty="0" err="1"/>
              <a:t>los directores </a:t>
            </a:r>
            <a:r>
              <a:rPr lang="en-US" dirty="0"/>
              <a:t>generales, entre los equipos encargados de las políticas y la defensa de los intereses, y entre los equipos encargados de la comunicación.</a:t>
            </a:r>
            <a:endParaRPr lang="en-CH" dirty="0"/>
          </a:p>
          <a:p>
            <a:endParaRPr lang="en-US" dirty="0"/>
          </a:p>
          <a:p>
            <a:r>
              <a:rPr lang="en-CH" dirty="0"/>
              <a:t>----------------------------------</a:t>
            </a:r>
          </a:p>
          <a:p>
            <a:r>
              <a:rPr lang="en-CH" i="1" dirty="0"/>
              <a:t>Si tiene alguna pregunta</a:t>
            </a:r>
          </a:p>
          <a:p>
            <a:endParaRPr lang="en-US" dirty="0"/>
          </a:p>
          <a:p>
            <a:r>
              <a:rPr lang="en-US" b="1" dirty="0"/>
              <a:t>Recursos aportados por los miembros</a:t>
            </a:r>
          </a:p>
          <a:p>
            <a:r>
              <a:rPr lang="en-US" i="1" dirty="0"/>
              <a:t>Financieros</a:t>
            </a:r>
            <a:r>
              <a:rPr lang="en-US" dirty="0"/>
              <a:t>: cada miembro paga una cuota anual (actualmente 15 000 CHF) que cubre los gastos de las actividades y el funcionamiento diario de </a:t>
            </a:r>
            <a:r>
              <a:rPr lang="en-CH" dirty="0"/>
              <a:t>la AMPS </a:t>
            </a:r>
            <a:r>
              <a:rPr lang="en-US" dirty="0"/>
              <a:t>y financia un puesto al 50 % para la gestión de la secretaría y la coordinación de la alianza.</a:t>
            </a:r>
            <a:endParaRPr lang="en-CH" dirty="0"/>
          </a:p>
          <a:p>
            <a:r>
              <a:rPr lang="en-US" i="1" dirty="0"/>
              <a:t>En especie</a:t>
            </a:r>
            <a:r>
              <a:rPr lang="en-US" dirty="0"/>
              <a:t>: cada miembro aporta una hora o menos del tiempo de su director </a:t>
            </a:r>
            <a:r>
              <a:rPr lang="en-US" dirty="0" err="1"/>
              <a:t>general </a:t>
            </a:r>
            <a:r>
              <a:rPr lang="en-US" dirty="0"/>
              <a:t>al mes (breves reuniones en línea cada ocho semanas aproximadamente y contribuciones/supervisión en momentos estratégicos entre reuniones); los equipos encargados de las políticas/la defensa y la comunicación de los miembros aportan su contribución y apoyo a las actividades según sea necesario, y la mayor parte del trabajo lo realiza la secretaría.</a:t>
            </a:r>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2</a:t>
            </a:fld>
            <a:endParaRPr lang="en-CH"/>
          </a:p>
        </p:txBody>
      </p:sp>
    </p:spTree>
    <p:extLst>
      <p:ext uri="{BB962C8B-B14F-4D97-AF65-F5344CB8AC3E}">
        <p14:creationId xmlns:p14="http://schemas.microsoft.com/office/powerpoint/2010/main" val="231156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124450"/>
          </a:xfrm>
        </p:spPr>
        <p:txBody>
          <a:bodyPr/>
          <a:lstStyle/>
          <a:p>
            <a:r>
              <a:rPr lang="en-CH" i="1" dirty="0"/>
              <a:t>Ejemplos para cada categoría</a:t>
            </a:r>
          </a:p>
          <a:p>
            <a:endParaRPr lang="en-CH" dirty="0"/>
          </a:p>
          <a:p>
            <a:r>
              <a:rPr lang="en-CH" b="1" dirty="0"/>
              <a:t>Liderazgo mundial en materia de salud</a:t>
            </a:r>
          </a:p>
          <a:p>
            <a:r>
              <a:rPr lang="en-GB" dirty="0">
                <a:hlinkClick r:id="rId3"/>
              </a:rPr>
              <a:t>https://www.whpa.org/news-resources/news/20250325-whpa-demands-action-clean-air-all</a:t>
            </a:r>
            <a:endParaRPr lang="en-CH" dirty="0"/>
          </a:p>
          <a:p>
            <a:r>
              <a:rPr lang="en-GB" dirty="0">
                <a:hlinkClick r:id="rId4"/>
              </a:rPr>
              <a:t>https://www.whpa.org/news-resources/news/20250403-health-workforce-shortages-endanger-patient-safety</a:t>
            </a:r>
            <a:endParaRPr lang="en-CH" dirty="0"/>
          </a:p>
          <a:p>
            <a:endParaRPr lang="en-CH" dirty="0"/>
          </a:p>
          <a:p>
            <a:r>
              <a:rPr lang="en-CH" b="1" dirty="0"/>
              <a:t>Gobernanza de la OMS</a:t>
            </a:r>
          </a:p>
          <a:p>
            <a:r>
              <a:rPr lang="en-GB" dirty="0">
                <a:hlinkClick r:id="rId5"/>
              </a:rPr>
              <a:t>https://www.whpa.org/news-resources/interventions</a:t>
            </a:r>
            <a:endParaRPr lang="en-CH" dirty="0"/>
          </a:p>
          <a:p>
            <a:r>
              <a:rPr lang="en-GB" dirty="0">
                <a:hlinkClick r:id="rId6"/>
              </a:rPr>
              <a:t>https://www.whpa.org/news-resources/news/20250528-whpa-champions-health-workforce-pivotal-world-health-assembly</a:t>
            </a:r>
            <a:endParaRPr lang="en-CH" dirty="0"/>
          </a:p>
          <a:p>
            <a:endParaRPr lang="en-CH" dirty="0"/>
          </a:p>
          <a:p>
            <a:r>
              <a:rPr lang="en-CH" b="1" dirty="0"/>
              <a:t>Promoción</a:t>
            </a:r>
          </a:p>
          <a:p>
            <a:r>
              <a:rPr lang="en-US" dirty="0" err="1"/>
              <a:t>Webinario</a:t>
            </a:r>
            <a:r>
              <a:rPr lang="en-CH" dirty="0"/>
              <a:t>:</a:t>
            </a:r>
            <a:r>
              <a:rPr lang="en-GB" dirty="0">
                <a:hlinkClick r:id="rId7"/>
              </a:rPr>
              <a:t> https://www.whpa.org/news-resources/news/20251015-bridging-global-health-agendas-ncds-amr-and-interprofessional</a:t>
            </a:r>
            <a:endParaRPr lang="en-CH" dirty="0"/>
          </a:p>
          <a:p>
            <a:r>
              <a:rPr lang="en-CH" dirty="0"/>
              <a:t>Comunicado de prensa:</a:t>
            </a:r>
            <a:r>
              <a:rPr lang="en-CH" dirty="0">
                <a:hlinkClick r:id="rId8"/>
              </a:rPr>
              <a:t> https://www.whpa.org/news-resources/statements/press-release-whpa-leaders-attending-4th-un-hlm-ncds</a:t>
            </a:r>
            <a:endParaRPr lang="en-CH" dirty="0"/>
          </a:p>
          <a:p>
            <a:r>
              <a:rPr lang="en-CH" dirty="0"/>
              <a:t>Evento:</a:t>
            </a:r>
            <a:r>
              <a:rPr lang="en-GB" dirty="0">
                <a:hlinkClick r:id="rId9"/>
              </a:rPr>
              <a:t> https://www.whpa.org/news-resources/news/20230407-whpa-speaks-post-pandemic-protections-fifth-global-forum-human</a:t>
            </a:r>
            <a:endParaRPr lang="en-CH" dirty="0"/>
          </a:p>
          <a:p>
            <a:r>
              <a:rPr lang="en-CH" dirty="0"/>
              <a:t>Campaña de comunicación:</a:t>
            </a:r>
            <a:r>
              <a:rPr lang="en-GB" dirty="0">
                <a:hlinkClick r:id="rId10"/>
              </a:rPr>
              <a:t> https://www.whpa.org/news-resources/news/20231118-what-can-you-do-reduce-amr</a:t>
            </a:r>
            <a:endParaRPr lang="en-CH" dirty="0"/>
          </a:p>
          <a:p>
            <a:endParaRPr lang="en-CH" dirty="0"/>
          </a:p>
          <a:p>
            <a:r>
              <a:rPr lang="en-CH" b="1" dirty="0"/>
              <a:t>Declaraciones políticas</a:t>
            </a:r>
          </a:p>
          <a:p>
            <a:r>
              <a:rPr lang="en-GB" dirty="0">
                <a:hlinkClick r:id="rId11"/>
              </a:rPr>
              <a:t>https://www.whpa.org/news-resources/statements/whpa-statement-interprofessional-collaborative-practice</a:t>
            </a:r>
            <a:endParaRPr lang="en-CH" dirty="0"/>
          </a:p>
          <a:p>
            <a:endParaRPr lang="en-CH" dirty="0"/>
          </a:p>
          <a:p>
            <a:r>
              <a:rPr lang="en-CH" b="1" dirty="0"/>
              <a:t>Asociaciones</a:t>
            </a:r>
          </a:p>
          <a:p>
            <a:r>
              <a:rPr lang="en-CH" dirty="0"/>
              <a:t>Además del memorando de entendimiento con la OMS:</a:t>
            </a:r>
          </a:p>
          <a:p>
            <a:r>
              <a:rPr lang="en-CH" dirty="0"/>
              <a:t>Negociaciones en curso para establecer una asociación con la Federación Mundial de Asociaciones de Salud Pública y la Federación Internacional de Asociaciones de Fabricantes de Productos Farmacéuticos, por iniciativa de </a:t>
            </a:r>
            <a:r>
              <a:rPr lang="en-CH" dirty="0" err="1"/>
              <a:t>estas últimas</a:t>
            </a:r>
            <a:r>
              <a:rPr lang="en-US" dirty="0"/>
              <a:t>.</a:t>
            </a:r>
            <a:endParaRPr lang="en-CH" dirty="0"/>
          </a:p>
          <a:p>
            <a:r>
              <a:rPr lang="en-CH" dirty="0"/>
              <a:t>Solicitado regularmente por otros actores mundiales del ámbito de la salud para contribuir como portavoz de las profesiones sanitarias, por ejemplo:</a:t>
            </a:r>
          </a:p>
          <a:p>
            <a:r>
              <a:rPr lang="en-US" dirty="0"/>
              <a:t>Invitación para intervenir en la Conferencia Mundial de la OMS sobre la Calidad del Aire</a:t>
            </a:r>
          </a:p>
          <a:p>
            <a:r>
              <a:rPr lang="en-US" dirty="0"/>
              <a:t>Invitación a la Conferencia Mundial de la OMS sobre Salud Bucodental</a:t>
            </a:r>
            <a:endParaRPr lang="en-CH" dirty="0"/>
          </a:p>
          <a:p>
            <a:r>
              <a:rPr lang="en-CH" dirty="0"/>
              <a:t>Invitación para </a:t>
            </a:r>
            <a:r>
              <a:rPr lang="en-US" dirty="0" err="1"/>
              <a:t>asesorar a </a:t>
            </a:r>
            <a:r>
              <a:rPr lang="en-US" dirty="0"/>
              <a:t>la Alianza NCD sobre el informe político y las recomendaciones relativas al personal sanitario</a:t>
            </a:r>
          </a:p>
          <a:p>
            <a:endParaRPr lang="en-CH" dirty="0"/>
          </a:p>
          <a:p>
            <a:r>
              <a:rPr lang="en-CH" b="1" dirty="0"/>
              <a:t>Publicaciones</a:t>
            </a:r>
          </a:p>
          <a:p>
            <a:r>
              <a:rPr lang="en-GB" dirty="0">
                <a:hlinkClick r:id="rId12"/>
              </a:rPr>
              <a:t>https://www.whpa.org/news-resources/what-covid-19-pandemic-has-exposed-findings-five-global-health-workforce-professions</a:t>
            </a:r>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3</a:t>
            </a:fld>
            <a:endParaRPr lang="en-CH"/>
          </a:p>
        </p:txBody>
      </p:sp>
    </p:spTree>
    <p:extLst>
      <p:ext uri="{BB962C8B-B14F-4D97-AF65-F5344CB8AC3E}">
        <p14:creationId xmlns:p14="http://schemas.microsoft.com/office/powerpoint/2010/main" val="6395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b="1" dirty="0"/>
              <a:t>Evento paralelo de </a:t>
            </a:r>
            <a:r>
              <a:rPr lang="en-CH" b="1" dirty="0" err="1"/>
              <a:t>la AMPS</a:t>
            </a:r>
            <a:r>
              <a:rPr lang="en-CH" b="1" dirty="0"/>
              <a:t>, WHA78</a:t>
            </a:r>
          </a:p>
          <a:p>
            <a:r>
              <a:rPr lang="en-GB" dirty="0">
                <a:hlinkClick r:id="rId3"/>
              </a:rPr>
              <a:t>https://www.whpa.org/news-resources/news/20250519-wha78-side-event-rising-challenges-diminishing-resources-investing</a:t>
            </a:r>
            <a:endParaRPr lang="en-CH" dirty="0"/>
          </a:p>
          <a:p>
            <a:r>
              <a:rPr lang="en-CH" dirty="0"/>
              <a:t>Los presidentes de los miembros de la WHPA se dirigen a los delegados de la AMS</a:t>
            </a:r>
          </a:p>
          <a:p>
            <a:endParaRPr lang="en-CH" dirty="0"/>
          </a:p>
          <a:p>
            <a:r>
              <a:rPr lang="en-CH" b="1" dirty="0"/>
              <a:t>Evento paralelo de </a:t>
            </a:r>
            <a:r>
              <a:rPr lang="en-CH" b="1" dirty="0" err="1"/>
              <a:t>la AMPS</a:t>
            </a:r>
            <a:r>
              <a:rPr lang="en-CH" b="1" dirty="0"/>
              <a:t>, AMSS 77</a:t>
            </a:r>
          </a:p>
          <a:p>
            <a:r>
              <a:rPr lang="en-GB" dirty="0">
                <a:hlinkClick r:id="rId4"/>
              </a:rPr>
              <a:t>https://www.whpa.org/news-resources/news/20240529-wha77-side-event-ncds-and-workforce-dynamics-empowering-tomorrows</a:t>
            </a:r>
            <a:endParaRPr lang="en-CH" dirty="0"/>
          </a:p>
          <a:p>
            <a:r>
              <a:rPr lang="en-CH" dirty="0"/>
              <a:t>Dos altos funcionarios de la OMS intervienen como ponentes principales sobre el personal sanitario y </a:t>
            </a:r>
            <a:r>
              <a:rPr lang="en-CH" dirty="0" err="1"/>
              <a:t>las ENT</a:t>
            </a:r>
            <a:endParaRPr lang="en-CH" dirty="0"/>
          </a:p>
          <a:p>
            <a:endParaRPr lang="en-CH" dirty="0"/>
          </a:p>
          <a:p>
            <a:r>
              <a:rPr lang="en-CH" b="1" dirty="0"/>
              <a:t>Firma de un memorando de entendimiento, noviembre de 2022</a:t>
            </a:r>
          </a:p>
          <a:p>
            <a:r>
              <a:rPr lang="en-GB" dirty="0">
                <a:hlinkClick r:id="rId5"/>
              </a:rPr>
              <a:t>https://www.whpa.org/news-resources/news/20221108-memorandum-understanding-signed-who</a:t>
            </a:r>
            <a:endParaRPr lang="en-CH" dirty="0"/>
          </a:p>
          <a:p>
            <a:endParaRPr lang="en-CH" dirty="0"/>
          </a:p>
          <a:p>
            <a:r>
              <a:rPr lang="en-CH" b="1" dirty="0"/>
              <a:t>Consejo Ejecutivo de la OMS, enero de 2025</a:t>
            </a:r>
          </a:p>
          <a:p>
            <a:r>
              <a:rPr lang="en-GB" dirty="0">
                <a:hlinkClick r:id="rId6"/>
              </a:rPr>
              <a:t>https://www.whpa.org/eb156-constituency-statement-health-and-care-workforce-agenda-item-12</a:t>
            </a:r>
            <a:endParaRPr lang="en-CH" dirty="0"/>
          </a:p>
          <a:p>
            <a:r>
              <a:rPr lang="en-GB" dirty="0">
                <a:hlinkClick r:id="rId7"/>
              </a:rPr>
              <a:t>https://www.whpa.org/eb156-constituency-statement-climate-change-and-health-agenda-item-22</a:t>
            </a:r>
            <a:endParaRPr lang="en-CH" dirty="0"/>
          </a:p>
          <a:p>
            <a:endParaRPr lang="en-CH" dirty="0"/>
          </a:p>
          <a:p>
            <a:r>
              <a:rPr lang="en-CH" b="1" dirty="0"/>
              <a:t>Conferencia mundial sobre la calidad del aire, marzo de 2025</a:t>
            </a:r>
          </a:p>
          <a:p>
            <a:r>
              <a:rPr lang="en-GB" dirty="0">
                <a:hlinkClick r:id="rId8"/>
              </a:rPr>
              <a:t>https://www.whpa.org/news-resources/news/20250325-whpa-demands-action-clean-air-all</a:t>
            </a:r>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4</a:t>
            </a:fld>
            <a:endParaRPr lang="en-CH"/>
          </a:p>
        </p:txBody>
      </p:sp>
    </p:spTree>
    <p:extLst>
      <p:ext uri="{BB962C8B-B14F-4D97-AF65-F5344CB8AC3E}">
        <p14:creationId xmlns:p14="http://schemas.microsoft.com/office/powerpoint/2010/main" val="72684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i="1" dirty="0"/>
              <a:t>No hay texto adicional, debería ser explícito. </a:t>
            </a:r>
            <a:r>
              <a:rPr lang="en-CH" i="1" dirty="0" err="1"/>
              <a:t>Si </a:t>
            </a:r>
            <a:r>
              <a:rPr lang="en-CH" i="1" dirty="0"/>
              <a:t>tiene alguna pregunta, póngase en contacto con la secretaría de </a:t>
            </a:r>
            <a:r>
              <a:rPr lang="en-CH" i="1" dirty="0" err="1"/>
              <a:t>la AMPS</a:t>
            </a:r>
            <a:r>
              <a:rPr lang="en-CH" i="1" dirty="0"/>
              <a:t>: jcwengler@whpa.org</a:t>
            </a:r>
          </a:p>
        </p:txBody>
      </p:sp>
      <p:sp>
        <p:nvSpPr>
          <p:cNvPr id="4" name="Slide Number Placeholder 3"/>
          <p:cNvSpPr>
            <a:spLocks noGrp="1"/>
          </p:cNvSpPr>
          <p:nvPr>
            <p:ph type="sldNum" sz="quarter" idx="5"/>
          </p:nvPr>
        </p:nvSpPr>
        <p:spPr/>
        <p:txBody>
          <a:bodyPr/>
          <a:lstStyle/>
          <a:p>
            <a:fld id="{E373E0FC-3C93-433C-B789-397727040CE2}" type="slidenum">
              <a:rPr lang="en-CH" smtClean="0"/>
              <a:t>5</a:t>
            </a:fld>
            <a:endParaRPr lang="en-CH"/>
          </a:p>
        </p:txBody>
      </p:sp>
    </p:spTree>
    <p:extLst>
      <p:ext uri="{BB962C8B-B14F-4D97-AF65-F5344CB8AC3E}">
        <p14:creationId xmlns:p14="http://schemas.microsoft.com/office/powerpoint/2010/main" val="4724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Declaraciones:</a:t>
            </a:r>
          </a:p>
          <a:p>
            <a:pPr marL="685800" lvl="1" indent="-228600">
              <a:buAutoNum type="arabicPeriod"/>
            </a:pPr>
            <a:r>
              <a:rPr lang="en-US" dirty="0"/>
              <a:t>CE156: Personal sanitario y asistencial (punto 12 del orden del día); Cambio climático y salud (punto 22 del orden del día) </a:t>
            </a:r>
          </a:p>
          <a:p>
            <a:pPr marL="685800" lvl="1" indent="-228600">
              <a:buAutoNum type="arabicPeriod"/>
            </a:pPr>
            <a:r>
              <a:rPr lang="en-US" dirty="0"/>
              <a:t>AMS78: Cobertura sanitaria universal (punto 13.3 del orden del día); Emergencias sanitarias (punto 16.1 del orden del día); Cambio climático y salud (punto 22 del orden del día)</a:t>
            </a:r>
            <a:br>
              <a:rPr lang="en-US" dirty="0"/>
            </a:br>
            <a:r>
              <a:rPr lang="en-US" dirty="0"/>
              <a:t>Se veló por que se añadieran las opiniones de los </a:t>
            </a:r>
            <a:r>
              <a:rPr lang="en-US" dirty="0" err="1"/>
              <a:t>profesionales</a:t>
            </a:r>
            <a:r>
              <a:rPr lang="en-US" dirty="0"/>
              <a:t> de la </a:t>
            </a:r>
            <a:r>
              <a:rPr lang="en-US" dirty="0" err="1"/>
              <a:t>salud</a:t>
            </a:r>
            <a:r>
              <a:rPr lang="en-US" dirty="0"/>
              <a:t> a varios puntos pertinentes del orden del día</a:t>
            </a:r>
            <a:br>
              <a:rPr lang="en-US" dirty="0"/>
            </a:br>
            <a:br>
              <a:rPr lang="en-US" dirty="0"/>
            </a:br>
            <a:r>
              <a:rPr lang="en-US" dirty="0"/>
              <a:t>Reuniones periódicas cada dos meses entre el director </a:t>
            </a:r>
            <a:r>
              <a:rPr lang="en-CH" dirty="0"/>
              <a:t>del </a:t>
            </a:r>
            <a:r>
              <a:rPr lang="en-CH" dirty="0" err="1"/>
              <a:t>equipo </a:t>
            </a:r>
            <a:r>
              <a:rPr lang="en-CH" dirty="0"/>
              <a:t>de </a:t>
            </a:r>
            <a:r>
              <a:rPr lang="en-CH" dirty="0" err="1"/>
              <a:t>la OMS responsable </a:t>
            </a:r>
            <a:r>
              <a:rPr lang="en-CH" dirty="0"/>
              <a:t>de los </a:t>
            </a:r>
            <a:r>
              <a:rPr lang="en-CH" dirty="0" err="1"/>
              <a:t>temas relacionados </a:t>
            </a:r>
            <a:r>
              <a:rPr lang="en-CH" dirty="0"/>
              <a:t>con </a:t>
            </a:r>
            <a:r>
              <a:rPr lang="en-US" dirty="0"/>
              <a:t>el personal sanitario y los dirigentes de la AMPS</a:t>
            </a:r>
            <a:br>
              <a:rPr lang="en-US" dirty="0"/>
            </a:br>
            <a:br>
              <a:rPr lang="en-US" dirty="0"/>
            </a:br>
            <a:endParaRPr lang="en-US" dirty="0"/>
          </a:p>
          <a:p>
            <a:pPr marL="228600" indent="-228600">
              <a:buAutoNum type="arabicPeriod"/>
            </a:pPr>
            <a:r>
              <a:rPr lang="en-US" dirty="0"/>
              <a:t>La AMPS es miembro del Grupo Consultivo de Expertos sobre el Código de Prácticas Mundiales de la OMS para la Contratación Internacional de Personal Sanitario</a:t>
            </a:r>
            <a:br>
              <a:rPr lang="en-US" dirty="0"/>
            </a:br>
            <a:br>
              <a:rPr lang="en-US" dirty="0"/>
            </a:br>
            <a:r>
              <a:rPr lang="en-US" dirty="0"/>
              <a:t>La AMPS ha coordinado las contribuciones de las organizaciones miembros a los programas de estudios elaborados por el grupo de trabajo sobre educación y formación de la Red Mundial de Prevención y Control de Infecciones (GIPCN), cuya secretaría tiene su sede en la OMS. Los contactos con este grupo se establecieron tras una invitación previa para contribuir a la elaboración de la estrategia mundial de prevención y control de infecciones de la OMS.</a:t>
            </a:r>
            <a:br>
              <a:rPr lang="en-US" dirty="0"/>
            </a:br>
            <a:endParaRPr lang="en-US" dirty="0"/>
          </a:p>
          <a:p>
            <a:pPr marL="228600" indent="-228600">
              <a:buAutoNum type="arabicPeriod"/>
            </a:pPr>
            <a:r>
              <a:rPr lang="en-US" dirty="0"/>
              <a:t>Las declaraciones del Día de la CSU se redactaron para coincidir con </a:t>
            </a:r>
            <a:r>
              <a:rPr lang="en-CH" dirty="0" err="1"/>
              <a:t>la</a:t>
            </a:r>
            <a:r>
              <a:rPr lang="en-US" dirty="0" err="1"/>
              <a:t> elaboración </a:t>
            </a:r>
            <a:r>
              <a:rPr lang="en-CH" dirty="0" err="1"/>
              <a:t>de </a:t>
            </a:r>
            <a:r>
              <a:rPr lang="en-US" dirty="0" err="1"/>
              <a:t>una resolución </a:t>
            </a:r>
            <a:r>
              <a:rPr lang="en-US" dirty="0"/>
              <a:t>sobre el personal sanitario </a:t>
            </a:r>
            <a:r>
              <a:rPr lang="en-CH" dirty="0"/>
              <a:t>en </a:t>
            </a:r>
            <a:r>
              <a:rPr lang="en-US" dirty="0" err="1"/>
              <a:t>el</a:t>
            </a:r>
            <a:r>
              <a:rPr lang="en-US" dirty="0"/>
              <a:t> CE156 y se comunicaron directamente a los principales delegados que negociaban la resolución; temas tratados: invertir en los profesionales sanitarios para la CSU y porque los agentes sanitarios comunitarios necesitan ser supervisados por profesionales sanitarios; la colaboración interprofesional es esencial para prestar atención primaria de salud. </a:t>
            </a:r>
            <a:br>
              <a:rPr lang="en-US" dirty="0"/>
            </a:br>
            <a:br>
              <a:rPr lang="en-US" dirty="0"/>
            </a:br>
            <a:r>
              <a:rPr lang="en-US" dirty="0"/>
              <a:t>El evento paralelo a la AMS (mayo de 2025) registró un lleno total y despertó un gran interés entre los participantes; permitió garantizar que las opiniones de los profesionales sanitarios se expresaran en un foro específico; el evento se anunció en varios directorios de eventos paralelos, lo que garantizó la </a:t>
            </a:r>
            <a:r>
              <a:rPr lang="en-US" dirty="0" err="1"/>
              <a:t>presencia </a:t>
            </a:r>
            <a:r>
              <a:rPr lang="en-US" dirty="0"/>
              <a:t>de </a:t>
            </a:r>
            <a:r>
              <a:rPr lang="en-CH" dirty="0" err="1"/>
              <a:t>numerosos delegados </a:t>
            </a:r>
            <a:r>
              <a:rPr lang="en-US" dirty="0"/>
              <a:t>profesionales sanitarios.</a:t>
            </a:r>
            <a:br>
              <a:rPr lang="en-US" dirty="0"/>
            </a:br>
            <a:br>
              <a:rPr lang="en-US" dirty="0"/>
            </a:br>
            <a:r>
              <a:rPr lang="en-US" dirty="0"/>
              <a:t>Cumbre Ministerial Mundial sobre Seguridad del Paciente (abril de 2025): tres miembros de la AMPS estuvieron presentes; dos miembros de la AMPS </a:t>
            </a:r>
            <a:r>
              <a:rPr lang="en-US" dirty="0" err="1"/>
              <a:t>formaron </a:t>
            </a:r>
            <a:r>
              <a:rPr lang="en-US" dirty="0"/>
              <a:t>parte del comité directivo, </a:t>
            </a:r>
            <a:r>
              <a:rPr lang="en-US" dirty="0" err="1"/>
              <a:t>lo que</a:t>
            </a:r>
            <a:r>
              <a:rPr lang="en-US" dirty="0"/>
              <a:t> garantizó </a:t>
            </a:r>
            <a:r>
              <a:rPr lang="en-US" dirty="0" err="1"/>
              <a:t>que </a:t>
            </a:r>
            <a:r>
              <a:rPr lang="en-US" dirty="0"/>
              <a:t>las opiniones de los profesionales sanitarios se tuvieran en cuenta en el contenido del evento.</a:t>
            </a:r>
            <a:br>
              <a:rPr lang="en-US" dirty="0"/>
            </a:br>
            <a:br>
              <a:rPr lang="en-US" dirty="0"/>
            </a:br>
            <a:r>
              <a:rPr lang="en-US" dirty="0"/>
              <a:t>Cumbre para el Futuro (septiembre de 2024): dos dirigentes de la AMPS estuvieron presentes en la cumbre; el comunicado de prensa destacó la necesidad de invertir en el personal sanitario; </a:t>
            </a:r>
            <a:r>
              <a:rPr lang="en-CH" dirty="0"/>
              <a:t>la AMPS </a:t>
            </a:r>
            <a:r>
              <a:rPr lang="en-US" dirty="0"/>
              <a:t>también contribuyó a dos consultas previas a la cumbre, en las que se puso de relieve la ausencia de la salud y del personal sanitario en el documento final.</a:t>
            </a:r>
            <a:br>
              <a:rPr lang="en-US" dirty="0"/>
            </a:br>
            <a:endParaRPr lang="en-US" dirty="0"/>
          </a:p>
          <a:p>
            <a:pPr marL="228600" indent="-228600">
              <a:buAutoNum type="arabicPeriod"/>
            </a:pPr>
            <a:r>
              <a:rPr lang="en-US" dirty="0" err="1"/>
              <a:t>Más </a:t>
            </a:r>
            <a:r>
              <a:rPr lang="en-US" dirty="0"/>
              <a:t>de 1500 </a:t>
            </a:r>
            <a:r>
              <a:rPr lang="en-US" dirty="0" err="1"/>
              <a:t>visitas </a:t>
            </a:r>
            <a:r>
              <a:rPr lang="en-CH" dirty="0"/>
              <a:t>en la página web a </a:t>
            </a:r>
            <a:r>
              <a:rPr lang="en-US" dirty="0"/>
              <a:t>la declaración actualizada de </a:t>
            </a:r>
            <a:r>
              <a:rPr lang="en-CH" dirty="0"/>
              <a:t>la AMPS </a:t>
            </a:r>
            <a:r>
              <a:rPr lang="en-US" dirty="0"/>
              <a:t>sobre la práctica colaborativa interprofesional en julio de 2025.</a:t>
            </a:r>
            <a:br>
              <a:rPr lang="en-US" dirty="0"/>
            </a:br>
            <a:br>
              <a:rPr lang="en-US" dirty="0"/>
            </a:br>
            <a:r>
              <a:rPr lang="en-US" dirty="0"/>
              <a:t>Más de 500 participantes en el seminario web (noviembre de 2024): los participantes consideraron que era totalmente único y útil contar con un enfoque verdaderamente interprofesional de la </a:t>
            </a:r>
            <a:r>
              <a:rPr lang="en-US" dirty="0" err="1"/>
              <a:t>resistencia </a:t>
            </a:r>
            <a:r>
              <a:rPr lang="en-US" dirty="0"/>
              <a:t>a </a:t>
            </a:r>
            <a:r>
              <a:rPr lang="en-US" dirty="0" err="1"/>
              <a:t>los antimicrobianos </a:t>
            </a:r>
            <a:r>
              <a:rPr lang="en-CH" dirty="0"/>
              <a:t>(</a:t>
            </a:r>
            <a:r>
              <a:rPr lang="en-US" dirty="0"/>
              <a:t>RAM</a:t>
            </a:r>
            <a:r>
              <a:rPr lang="en-CH" dirty="0"/>
              <a:t>)</a:t>
            </a:r>
            <a:r>
              <a:rPr lang="en-US" dirty="0"/>
              <a:t>; también es un excelente ejemplo de colaboración entre los miembros de la AMPS.</a:t>
            </a:r>
            <a:br>
              <a:rPr lang="en-US" dirty="0"/>
            </a:br>
            <a:endParaRPr lang="en-US" dirty="0"/>
          </a:p>
          <a:p>
            <a:pPr marL="228600" indent="-228600">
              <a:buAutoNum type="arabicPeriod"/>
            </a:pPr>
            <a:r>
              <a:rPr lang="en-US" dirty="0"/>
              <a:t>La AMPS fue invitada a formar parte del grupo consultivo de expertos para esta publicación; la AMPS coordinó las contribuciones de sus miembros, que pueden consultarse en las recomendaciones publicadas.</a:t>
            </a:r>
            <a:br>
              <a:rPr lang="en-US" dirty="0"/>
            </a:br>
            <a:endParaRPr lang="en-US" dirty="0"/>
          </a:p>
          <a:p>
            <a:pPr marL="228600" indent="-228600">
              <a:buAutoNum type="arabicPeriod"/>
            </a:pPr>
            <a:r>
              <a:rPr lang="en-US" dirty="0"/>
              <a:t>Conferencia sobre la calidad del aire (marzo de 2025): un dirigente de la AMPS intervino en dos ocasiones.</a:t>
            </a:r>
            <a:br>
              <a:rPr lang="en-US" dirty="0"/>
            </a:br>
            <a:br>
              <a:rPr lang="en-US" dirty="0"/>
            </a:br>
            <a:r>
              <a:rPr lang="en-US" dirty="0"/>
              <a:t>Salud bucodental (noviembre de 2024): 1 dirigente de la AMPS </a:t>
            </a:r>
            <a:r>
              <a:rPr lang="en-US" dirty="0" err="1"/>
              <a:t>presente</a:t>
            </a:r>
            <a:br>
              <a:rPr lang="en-US" dirty="0"/>
            </a:br>
            <a:br>
              <a:rPr lang="en-US" dirty="0"/>
            </a:br>
            <a:r>
              <a:rPr lang="en-US" dirty="0"/>
              <a:t>IFPMA: Federación Internacional de la Industria Farmacéutica; primeras reuniones organizadas para garantizar la compatibilidad y definir las condiciones; exploración en curso de posibles áreas y actividades de colaboración.</a:t>
            </a:r>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6</a:t>
            </a:fld>
            <a:endParaRPr lang="en-CH"/>
          </a:p>
        </p:txBody>
      </p:sp>
    </p:spTree>
    <p:extLst>
      <p:ext uri="{BB962C8B-B14F-4D97-AF65-F5344CB8AC3E}">
        <p14:creationId xmlns:p14="http://schemas.microsoft.com/office/powerpoint/2010/main" val="373468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defRPr/>
            </a:pPr>
            <a:r>
              <a:rPr lang="en-US" dirty="0"/>
              <a:t>Los miembros han compartido temas de interés, pero pueden clasificarlos de manera diferente en sus prioridades. </a:t>
            </a:r>
            <a:r>
              <a:rPr lang="en-US" dirty="0" err="1"/>
              <a:t>Cuando </a:t>
            </a:r>
            <a:r>
              <a:rPr lang="en-US" dirty="0"/>
              <a:t>la AMPS actúa sobre un </a:t>
            </a:r>
            <a:r>
              <a:rPr lang="en-US" dirty="0" err="1"/>
              <a:t>tema </a:t>
            </a:r>
            <a:r>
              <a:rPr lang="en-US" dirty="0"/>
              <a:t>que interesa a un miembro, pero que no es su prioridad absoluta, ese miembro gana influencia sobre ese tema sin tener que dedicarle recursos importantes ni diluir su mensaje principal.</a:t>
            </a:r>
          </a:p>
          <a:p>
            <a:pPr marL="171450" indent="-171450">
              <a:buFontTx/>
              <a:buChar char="-"/>
            </a:pPr>
            <a:endParaRPr lang="en-US" dirty="0"/>
          </a:p>
          <a:p>
            <a:pPr marL="171450" indent="-171450">
              <a:buFontTx/>
              <a:buChar char="-"/>
            </a:pPr>
            <a:r>
              <a:rPr lang="en-US" dirty="0"/>
              <a:t>Cada miembro se beneficia de la red de los demás: </a:t>
            </a:r>
            <a:r>
              <a:rPr lang="en-US" dirty="0" err="1"/>
              <a:t>si </a:t>
            </a:r>
            <a:r>
              <a:rPr lang="en-US" dirty="0"/>
              <a:t>se invita a la AMPS a participar en una actividad porque un miembro tiene relaciones especialmente buenas, todos los miembros se benefician de esas relaciones.</a:t>
            </a:r>
          </a:p>
          <a:p>
            <a:pPr marL="171450" indent="-171450">
              <a:buFontTx/>
              <a:buChar char="-"/>
            </a:pPr>
            <a:r>
              <a:rPr lang="en-US" dirty="0"/>
              <a:t>Del mismo modo, </a:t>
            </a:r>
            <a:r>
              <a:rPr lang="en-US" dirty="0" err="1"/>
              <a:t>cuando </a:t>
            </a:r>
            <a:r>
              <a:rPr lang="en-US" dirty="0"/>
              <a:t>la AMPS se hace visible en un contexto en el que un miembro tiene más presencia, todos los miembros ganan visibilidad en ese contexto.</a:t>
            </a:r>
            <a:br>
              <a:rPr lang="en-US" dirty="0"/>
            </a:br>
            <a:endParaRPr lang="en-US" dirty="0"/>
          </a:p>
          <a:p>
            <a:pPr marL="171450" indent="-171450">
              <a:buFontTx/>
              <a:buChar char="-"/>
            </a:pPr>
            <a:r>
              <a:rPr lang="en-US" dirty="0"/>
              <a:t>El valor de la AMPS como punto de acceso único para las profesiones es cada vez más reconocido; las invitaciones (para colaborar, aportar contribuciones y conocimientos especializados, etc.) </a:t>
            </a:r>
            <a:r>
              <a:rPr lang="en-US" dirty="0" err="1"/>
              <a:t>ponen de relieve este valor</a:t>
            </a:r>
            <a:r>
              <a:rPr lang="en-US" dirty="0"/>
              <a:t>.</a:t>
            </a:r>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7</a:t>
            </a:fld>
            <a:endParaRPr lang="en-CH"/>
          </a:p>
        </p:txBody>
      </p:sp>
    </p:spTree>
    <p:extLst>
      <p:ext uri="{BB962C8B-B14F-4D97-AF65-F5344CB8AC3E}">
        <p14:creationId xmlns:p14="http://schemas.microsoft.com/office/powerpoint/2010/main" val="17312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cambiar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los estilos de texto principales</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3.png"/><Relationship Id="rId3" Type="http://schemas.openxmlformats.org/officeDocument/2006/relationships/image" Target="../media/image34.png"/><Relationship Id="rId21"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3.svg"/><Relationship Id="rId2" Type="http://schemas.openxmlformats.org/officeDocument/2006/relationships/notesSlide" Target="../notesSlides/notesSlide3.xml"/><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2.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20.svg"/><Relationship Id="rId28" Type="http://schemas.openxmlformats.org/officeDocument/2006/relationships/image" Target="../media/image55.sv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19.png"/><Relationship Id="rId27" Type="http://schemas.openxmlformats.org/officeDocument/2006/relationships/image" Target="../media/image54.png"/><Relationship Id="rId30"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3.png"/><Relationship Id="rId26" Type="http://schemas.openxmlformats.org/officeDocument/2006/relationships/image" Target="../media/image78.svg"/><Relationship Id="rId3" Type="http://schemas.openxmlformats.org/officeDocument/2006/relationships/image" Target="../media/image57.png"/><Relationship Id="rId21" Type="http://schemas.openxmlformats.org/officeDocument/2006/relationships/image" Target="../media/image73.pn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33.png"/><Relationship Id="rId25" Type="http://schemas.openxmlformats.org/officeDocument/2006/relationships/image" Target="../media/image77.png"/><Relationship Id="rId2" Type="http://schemas.openxmlformats.org/officeDocument/2006/relationships/notesSlide" Target="../notesSlides/notesSlide5.xml"/><Relationship Id="rId16" Type="http://schemas.openxmlformats.org/officeDocument/2006/relationships/image" Target="../media/image70.svg"/><Relationship Id="rId20" Type="http://schemas.openxmlformats.org/officeDocument/2006/relationships/image" Target="../media/image72.sv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5.png"/><Relationship Id="rId24" Type="http://schemas.openxmlformats.org/officeDocument/2006/relationships/image" Target="../media/image76.sv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5.png"/><Relationship Id="rId28" Type="http://schemas.openxmlformats.org/officeDocument/2006/relationships/image" Target="../media/image80.svg"/><Relationship Id="rId10" Type="http://schemas.openxmlformats.org/officeDocument/2006/relationships/image" Target="../media/image64.svg"/><Relationship Id="rId19" Type="http://schemas.openxmlformats.org/officeDocument/2006/relationships/image" Target="../media/image71.pn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 Id="rId22" Type="http://schemas.openxmlformats.org/officeDocument/2006/relationships/image" Target="../media/image74.svg"/><Relationship Id="rId27" Type="http://schemas.openxmlformats.org/officeDocument/2006/relationships/image" Target="../media/image79.png"/></Relationships>
</file>

<file path=ppt/slides/_rels/slide6.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21" Type="http://schemas.openxmlformats.org/officeDocument/2006/relationships/image" Target="../media/image33.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6.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 Id="rId22"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26" Type="http://schemas.openxmlformats.org/officeDocument/2006/relationships/image" Target="../media/image3.png"/><Relationship Id="rId3" Type="http://schemas.openxmlformats.org/officeDocument/2006/relationships/image" Target="../media/image33.pn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5" Type="http://schemas.openxmlformats.org/officeDocument/2006/relationships/image" Target="../media/image98.svg"/><Relationship Id="rId2" Type="http://schemas.openxmlformats.org/officeDocument/2006/relationships/notesSlide" Target="../notesSlides/notesSlide7.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24" Type="http://schemas.openxmlformats.org/officeDocument/2006/relationships/image" Target="../media/image97.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 Id="rId22"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3695969">
            <a:off x="4625119" y="223090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p:cNvSpPr/>
          <p:nvPr/>
        </p:nvSpPr>
        <p:spPr>
          <a:xfrm rot="-7158233">
            <a:off x="4859865" y="5508338"/>
            <a:ext cx="2576716" cy="3022541"/>
          </a:xfrm>
          <a:custGeom>
            <a:avLst/>
            <a:gdLst/>
            <a:ahLst/>
            <a:cxnLst/>
            <a:rect l="l" t="t" r="r" b="b"/>
            <a:pathLst>
              <a:path w="2576716" h="3022541">
                <a:moveTo>
                  <a:pt x="0" y="0"/>
                </a:moveTo>
                <a:lnTo>
                  <a:pt x="2576716" y="0"/>
                </a:lnTo>
                <a:lnTo>
                  <a:pt x="2576716" y="3022540"/>
                </a:lnTo>
                <a:lnTo>
                  <a:pt x="0" y="3022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4" name="Freeform 4"/>
          <p:cNvSpPr/>
          <p:nvPr/>
        </p:nvSpPr>
        <p:spPr>
          <a:xfrm rot="-10800000">
            <a:off x="7855642" y="710688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5" name="Freeform 5"/>
          <p:cNvSpPr/>
          <p:nvPr/>
        </p:nvSpPr>
        <p:spPr>
          <a:xfrm rot="7182741">
            <a:off x="10784465" y="5547984"/>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6" name="Freeform 6"/>
          <p:cNvSpPr/>
          <p:nvPr/>
        </p:nvSpPr>
        <p:spPr>
          <a:xfrm rot="3937361">
            <a:off x="11081205" y="2266691"/>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grpSp>
        <p:nvGrpSpPr>
          <p:cNvPr id="7" name="Group 7"/>
          <p:cNvGrpSpPr/>
          <p:nvPr/>
        </p:nvGrpSpPr>
        <p:grpSpPr>
          <a:xfrm>
            <a:off x="6909244" y="2908744"/>
            <a:ext cx="4469513" cy="446951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E0FF"/>
            </a:solidFill>
            <a:ln cap="sq">
              <a:noFill/>
              <a:prstDash val="dash"/>
              <a:miter/>
            </a:ln>
          </p:spPr>
          <p:txBody>
            <a:bodyPr/>
            <a:lstStyle/>
            <a:p>
              <a:endParaRPr lang="es-ES" noProof="0" dirty="0"/>
            </a:p>
          </p:txBody>
        </p:sp>
        <p:sp>
          <p:nvSpPr>
            <p:cNvPr id="9" name="TextBox 9"/>
            <p:cNvSpPr txBox="1"/>
            <p:nvPr/>
          </p:nvSpPr>
          <p:spPr>
            <a:xfrm>
              <a:off x="76200" y="85725"/>
              <a:ext cx="660400" cy="650875"/>
            </a:xfrm>
            <a:prstGeom prst="rect">
              <a:avLst/>
            </a:prstGeom>
          </p:spPr>
          <p:txBody>
            <a:bodyPr lIns="65818" tIns="65818" rIns="65818" bIns="65818" rtlCol="0" anchor="ctr"/>
            <a:lstStyle/>
            <a:p>
              <a:pPr algn="ctr">
                <a:lnSpc>
                  <a:spcPts val="2160"/>
                </a:lnSpc>
              </a:pPr>
              <a:endParaRPr lang="es-ES" noProof="0" dirty="0"/>
            </a:p>
          </p:txBody>
        </p:sp>
      </p:grpSp>
      <p:sp>
        <p:nvSpPr>
          <p:cNvPr id="10" name="Freeform 10"/>
          <p:cNvSpPr/>
          <p:nvPr/>
        </p:nvSpPr>
        <p:spPr>
          <a:xfrm>
            <a:off x="7098390" y="4514526"/>
            <a:ext cx="4033774" cy="1021889"/>
          </a:xfrm>
          <a:custGeom>
            <a:avLst/>
            <a:gdLst/>
            <a:ahLst/>
            <a:cxnLst/>
            <a:rect l="l" t="t" r="r" b="b"/>
            <a:pathLst>
              <a:path w="4033774" h="1021889">
                <a:moveTo>
                  <a:pt x="0" y="0"/>
                </a:moveTo>
                <a:lnTo>
                  <a:pt x="4033773" y="0"/>
                </a:lnTo>
                <a:lnTo>
                  <a:pt x="4033773" y="1021890"/>
                </a:lnTo>
                <a:lnTo>
                  <a:pt x="0" y="1021890"/>
                </a:lnTo>
                <a:lnTo>
                  <a:pt x="0" y="0"/>
                </a:lnTo>
                <a:close/>
              </a:path>
            </a:pathLst>
          </a:custGeom>
          <a:blipFill>
            <a:blip r:embed="rId5"/>
            <a:stretch>
              <a:fillRect/>
            </a:stretch>
          </a:blipFill>
        </p:spPr>
        <p:txBody>
          <a:bodyPr/>
          <a:lstStyle/>
          <a:p>
            <a:endParaRPr lang="es-ES" noProof="0" dirty="0"/>
          </a:p>
        </p:txBody>
      </p:sp>
      <p:sp>
        <p:nvSpPr>
          <p:cNvPr id="11" name="Freeform 11"/>
          <p:cNvSpPr/>
          <p:nvPr/>
        </p:nvSpPr>
        <p:spPr>
          <a:xfrm>
            <a:off x="4613393" y="3269194"/>
            <a:ext cx="2097011" cy="667986"/>
          </a:xfrm>
          <a:custGeom>
            <a:avLst/>
            <a:gdLst/>
            <a:ahLst/>
            <a:cxnLst/>
            <a:rect l="l" t="t" r="r" b="b"/>
            <a:pathLst>
              <a:path w="2097011" h="667986">
                <a:moveTo>
                  <a:pt x="0" y="0"/>
                </a:moveTo>
                <a:lnTo>
                  <a:pt x="2097011" y="0"/>
                </a:lnTo>
                <a:lnTo>
                  <a:pt x="2097011" y="667986"/>
                </a:lnTo>
                <a:lnTo>
                  <a:pt x="0" y="667986"/>
                </a:lnTo>
                <a:lnTo>
                  <a:pt x="0" y="0"/>
                </a:lnTo>
                <a:close/>
              </a:path>
            </a:pathLst>
          </a:custGeom>
          <a:blipFill>
            <a:blip r:embed="rId6"/>
            <a:stretch>
              <a:fillRect/>
            </a:stretch>
          </a:blipFill>
        </p:spPr>
        <p:txBody>
          <a:bodyPr/>
          <a:lstStyle/>
          <a:p>
            <a:endParaRPr lang="es-ES" noProof="0" dirty="0"/>
          </a:p>
        </p:txBody>
      </p:sp>
      <p:sp>
        <p:nvSpPr>
          <p:cNvPr id="12" name="TextBox 12"/>
          <p:cNvSpPr txBox="1"/>
          <p:nvPr/>
        </p:nvSpPr>
        <p:spPr>
          <a:xfrm>
            <a:off x="1460481" y="818863"/>
            <a:ext cx="14620727" cy="534185"/>
          </a:xfrm>
          <a:prstGeom prst="rect">
            <a:avLst/>
          </a:prstGeom>
        </p:spPr>
        <p:txBody>
          <a:bodyPr wrap="square" lIns="0" tIns="0" rIns="0" bIns="0" rtlCol="0" anchor="t">
            <a:spAutoFit/>
          </a:bodyPr>
          <a:lstStyle/>
          <a:p>
            <a:pPr algn="ctr">
              <a:lnSpc>
                <a:spcPts val="4480"/>
              </a:lnSpc>
              <a:spcBef>
                <a:spcPct val="0"/>
              </a:spcBef>
            </a:pPr>
            <a:r>
              <a:rPr lang="es-ES" sz="3200" b="1" noProof="0" dirty="0">
                <a:solidFill>
                  <a:srgbClr val="000000"/>
                </a:solidFill>
                <a:latin typeface="Montserrat Semi-Bold"/>
                <a:ea typeface="Montserrat Semi-Bold"/>
                <a:cs typeface="Montserrat Semi-Bold"/>
                <a:sym typeface="Montserrat Semi-Bold"/>
              </a:rPr>
              <a:t>Bienvenidos a la Alianza Mundial de Profesiones de la Salud: AMPS</a:t>
            </a:r>
          </a:p>
        </p:txBody>
      </p:sp>
      <p:sp>
        <p:nvSpPr>
          <p:cNvPr id="13" name="TextBox 13"/>
          <p:cNvSpPr txBox="1"/>
          <p:nvPr/>
        </p:nvSpPr>
        <p:spPr>
          <a:xfrm>
            <a:off x="2103344" y="1562100"/>
            <a:ext cx="13335000" cy="333375"/>
          </a:xfrm>
          <a:prstGeom prst="rect">
            <a:avLst/>
          </a:prstGeom>
        </p:spPr>
        <p:txBody>
          <a:bodyPr lIns="0" tIns="0" rIns="0" bIns="0" rtlCol="0" anchor="t">
            <a:spAutoFit/>
          </a:bodyPr>
          <a:lstStyle/>
          <a:p>
            <a:pPr algn="ctr">
              <a:lnSpc>
                <a:spcPts val="2640"/>
              </a:lnSpc>
              <a:spcBef>
                <a:spcPct val="0"/>
              </a:spcBef>
            </a:pPr>
            <a:r>
              <a:rPr lang="es-ES" sz="2200" noProof="0" dirty="0">
                <a:solidFill>
                  <a:srgbClr val="000000"/>
                </a:solidFill>
                <a:latin typeface="Open Sans"/>
                <a:ea typeface="Open Sans"/>
                <a:cs typeface="Open Sans"/>
                <a:sym typeface="Open Sans"/>
              </a:rPr>
              <a:t>Las profesiones de la salud mundiales colaboran para mejorar la salud de todos</a:t>
            </a:r>
          </a:p>
        </p:txBody>
      </p:sp>
      <p:sp>
        <p:nvSpPr>
          <p:cNvPr id="14" name="Freeform 14"/>
          <p:cNvSpPr/>
          <p:nvPr/>
        </p:nvSpPr>
        <p:spPr>
          <a:xfrm>
            <a:off x="4789795" y="6629202"/>
            <a:ext cx="2394175" cy="837961"/>
          </a:xfrm>
          <a:custGeom>
            <a:avLst/>
            <a:gdLst/>
            <a:ahLst/>
            <a:cxnLst/>
            <a:rect l="l" t="t" r="r" b="b"/>
            <a:pathLst>
              <a:path w="2394175" h="837961">
                <a:moveTo>
                  <a:pt x="0" y="0"/>
                </a:moveTo>
                <a:lnTo>
                  <a:pt x="2394175" y="0"/>
                </a:lnTo>
                <a:lnTo>
                  <a:pt x="2394175" y="837962"/>
                </a:lnTo>
                <a:lnTo>
                  <a:pt x="0" y="837962"/>
                </a:lnTo>
                <a:lnTo>
                  <a:pt x="0" y="0"/>
                </a:lnTo>
                <a:close/>
              </a:path>
            </a:pathLst>
          </a:custGeom>
          <a:blipFill>
            <a:blip r:embed="rId7"/>
            <a:stretch>
              <a:fillRect/>
            </a:stretch>
          </a:blipFill>
        </p:spPr>
        <p:txBody>
          <a:bodyPr/>
          <a:lstStyle/>
          <a:p>
            <a:endParaRPr lang="es-ES" noProof="0" dirty="0"/>
          </a:p>
        </p:txBody>
      </p:sp>
      <p:sp>
        <p:nvSpPr>
          <p:cNvPr id="15" name="Freeform 15"/>
          <p:cNvSpPr/>
          <p:nvPr/>
        </p:nvSpPr>
        <p:spPr>
          <a:xfrm>
            <a:off x="11378756" y="6467277"/>
            <a:ext cx="1524413" cy="1313341"/>
          </a:xfrm>
          <a:custGeom>
            <a:avLst/>
            <a:gdLst/>
            <a:ahLst/>
            <a:cxnLst/>
            <a:rect l="l" t="t" r="r" b="b"/>
            <a:pathLst>
              <a:path w="1524413" h="1313341">
                <a:moveTo>
                  <a:pt x="0" y="0"/>
                </a:moveTo>
                <a:lnTo>
                  <a:pt x="1524414" y="0"/>
                </a:lnTo>
                <a:lnTo>
                  <a:pt x="1524414" y="1313341"/>
                </a:lnTo>
                <a:lnTo>
                  <a:pt x="0" y="1313341"/>
                </a:lnTo>
                <a:lnTo>
                  <a:pt x="0" y="0"/>
                </a:lnTo>
                <a:close/>
              </a:path>
            </a:pathLst>
          </a:custGeom>
          <a:blipFill>
            <a:blip r:embed="rId8"/>
            <a:stretch>
              <a:fillRect/>
            </a:stretch>
          </a:blipFill>
        </p:spPr>
        <p:txBody>
          <a:bodyPr/>
          <a:lstStyle/>
          <a:p>
            <a:endParaRPr lang="es-ES" noProof="0" dirty="0"/>
          </a:p>
        </p:txBody>
      </p:sp>
      <p:sp>
        <p:nvSpPr>
          <p:cNvPr id="16" name="Freeform 16"/>
          <p:cNvSpPr/>
          <p:nvPr/>
        </p:nvSpPr>
        <p:spPr>
          <a:xfrm>
            <a:off x="8305306" y="8379543"/>
            <a:ext cx="1724425" cy="840657"/>
          </a:xfrm>
          <a:custGeom>
            <a:avLst/>
            <a:gdLst/>
            <a:ahLst/>
            <a:cxnLst/>
            <a:rect l="l" t="t" r="r" b="b"/>
            <a:pathLst>
              <a:path w="1724425" h="840657">
                <a:moveTo>
                  <a:pt x="0" y="0"/>
                </a:moveTo>
                <a:lnTo>
                  <a:pt x="1724425" y="0"/>
                </a:lnTo>
                <a:lnTo>
                  <a:pt x="1724425" y="840657"/>
                </a:lnTo>
                <a:lnTo>
                  <a:pt x="0" y="840657"/>
                </a:lnTo>
                <a:lnTo>
                  <a:pt x="0" y="0"/>
                </a:lnTo>
                <a:close/>
              </a:path>
            </a:pathLst>
          </a:custGeom>
          <a:blipFill>
            <a:blip r:embed="rId9"/>
            <a:stretch>
              <a:fillRect/>
            </a:stretch>
          </a:blipFill>
        </p:spPr>
        <p:txBody>
          <a:bodyPr/>
          <a:lstStyle/>
          <a:p>
            <a:endParaRPr lang="es-ES" noProof="0" dirty="0"/>
          </a:p>
        </p:txBody>
      </p:sp>
      <p:sp>
        <p:nvSpPr>
          <p:cNvPr id="17" name="Freeform 17"/>
          <p:cNvSpPr/>
          <p:nvPr/>
        </p:nvSpPr>
        <p:spPr>
          <a:xfrm>
            <a:off x="11683556" y="2986234"/>
            <a:ext cx="1897218" cy="1156117"/>
          </a:xfrm>
          <a:custGeom>
            <a:avLst/>
            <a:gdLst/>
            <a:ahLst/>
            <a:cxnLst/>
            <a:rect l="l" t="t" r="r" b="b"/>
            <a:pathLst>
              <a:path w="1897218" h="1156117">
                <a:moveTo>
                  <a:pt x="0" y="0"/>
                </a:moveTo>
                <a:lnTo>
                  <a:pt x="1897219" y="0"/>
                </a:lnTo>
                <a:lnTo>
                  <a:pt x="1897219" y="1156118"/>
                </a:lnTo>
                <a:lnTo>
                  <a:pt x="0" y="1156118"/>
                </a:lnTo>
                <a:lnTo>
                  <a:pt x="0" y="0"/>
                </a:lnTo>
                <a:close/>
              </a:path>
            </a:pathLst>
          </a:custGeom>
          <a:blipFill>
            <a:blip r:embed="rId10"/>
            <a:stretch>
              <a:fillRect/>
            </a:stretch>
          </a:blipFill>
        </p:spPr>
        <p:txBody>
          <a:bodyPr/>
          <a:lstStyle/>
          <a:p>
            <a:endParaRPr lang="es-ES"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Box 2"/>
          <p:cNvSpPr txBox="1"/>
          <p:nvPr/>
        </p:nvSpPr>
        <p:spPr>
          <a:xfrm>
            <a:off x="2476500" y="895350"/>
            <a:ext cx="13335000" cy="537823"/>
          </a:xfrm>
          <a:prstGeom prst="rect">
            <a:avLst/>
          </a:prstGeom>
        </p:spPr>
        <p:txBody>
          <a:bodyPr lIns="0" tIns="0" rIns="0" bIns="0" rtlCol="0" anchor="t">
            <a:spAutoFit/>
          </a:bodyPr>
          <a:lstStyle/>
          <a:p>
            <a:pPr algn="ctr">
              <a:lnSpc>
                <a:spcPts val="4480"/>
              </a:lnSpc>
              <a:spcBef>
                <a:spcPct val="0"/>
              </a:spcBef>
            </a:pPr>
            <a:r>
              <a:rPr lang="es-ES" sz="3200" b="1" noProof="0" dirty="0">
                <a:solidFill>
                  <a:srgbClr val="000000"/>
                </a:solidFill>
                <a:latin typeface="Montserrat Semi-Bold"/>
                <a:ea typeface="Montserrat Semi-Bold"/>
                <a:cs typeface="Montserrat Semi-Bold"/>
                <a:sym typeface="Montserrat Semi-Bold"/>
              </a:rPr>
              <a:t>AMPS en resumen</a:t>
            </a:r>
          </a:p>
        </p:txBody>
      </p:sp>
      <p:sp>
        <p:nvSpPr>
          <p:cNvPr id="3" name="TextBox 3"/>
          <p:cNvSpPr txBox="1"/>
          <p:nvPr/>
        </p:nvSpPr>
        <p:spPr>
          <a:xfrm>
            <a:off x="2476500" y="1558898"/>
            <a:ext cx="13335000" cy="333375"/>
          </a:xfrm>
          <a:prstGeom prst="rect">
            <a:avLst/>
          </a:prstGeom>
        </p:spPr>
        <p:txBody>
          <a:bodyPr lIns="0" tIns="0" rIns="0" bIns="0" rtlCol="0" anchor="t">
            <a:spAutoFit/>
          </a:bodyPr>
          <a:lstStyle/>
          <a:p>
            <a:pPr algn="ctr">
              <a:lnSpc>
                <a:spcPts val="2640"/>
              </a:lnSpc>
              <a:spcBef>
                <a:spcPct val="0"/>
              </a:spcBef>
            </a:pPr>
            <a:r>
              <a:rPr lang="es-ES" sz="2200" noProof="0" dirty="0">
                <a:solidFill>
                  <a:srgbClr val="000000"/>
                </a:solidFill>
                <a:latin typeface="Open Sans"/>
                <a:ea typeface="Open Sans"/>
                <a:cs typeface="Open Sans"/>
                <a:sym typeface="Open Sans"/>
              </a:rPr>
              <a:t>Liderazgo unificado para las profesiones sanitarias desde 1999</a:t>
            </a:r>
          </a:p>
        </p:txBody>
      </p:sp>
      <p:grpSp>
        <p:nvGrpSpPr>
          <p:cNvPr id="4" name="Group 4"/>
          <p:cNvGrpSpPr/>
          <p:nvPr/>
        </p:nvGrpSpPr>
        <p:grpSpPr>
          <a:xfrm>
            <a:off x="1785092" y="2368523"/>
            <a:ext cx="6135084" cy="1873303"/>
            <a:chOff x="0" y="0"/>
            <a:chExt cx="8180112" cy="2497738"/>
          </a:xfrm>
        </p:grpSpPr>
        <p:grpSp>
          <p:nvGrpSpPr>
            <p:cNvPr id="5" name="Group 5"/>
            <p:cNvGrpSpPr/>
            <p:nvPr/>
          </p:nvGrpSpPr>
          <p:grpSpPr>
            <a:xfrm>
              <a:off x="314344" y="0"/>
              <a:ext cx="7865768" cy="2497738"/>
              <a:chOff x="0" y="0"/>
              <a:chExt cx="1553732" cy="493380"/>
            </a:xfrm>
          </p:grpSpPr>
          <p:sp>
            <p:nvSpPr>
              <p:cNvPr id="6" name="Freeform 6"/>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7" name="TextBox 7"/>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8" name="Freeform 8"/>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9" name="Freeform 9"/>
            <p:cNvSpPr/>
            <p:nvPr/>
          </p:nvSpPr>
          <p:spPr>
            <a:xfrm>
              <a:off x="301644" y="892918"/>
              <a:ext cx="622300" cy="711200"/>
            </a:xfrm>
            <a:custGeom>
              <a:avLst/>
              <a:gdLst/>
              <a:ahLst/>
              <a:cxnLst/>
              <a:rect l="l" t="t" r="r" b="b"/>
              <a:pathLst>
                <a:path w="622300" h="711200">
                  <a:moveTo>
                    <a:pt x="0" y="0"/>
                  </a:moveTo>
                  <a:lnTo>
                    <a:pt x="622300" y="0"/>
                  </a:lnTo>
                  <a:lnTo>
                    <a:pt x="622300" y="711200"/>
                  </a:lnTo>
                  <a:lnTo>
                    <a:pt x="0" y="711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10" name="TextBox 10"/>
            <p:cNvSpPr txBox="1"/>
            <p:nvPr/>
          </p:nvSpPr>
          <p:spPr>
            <a:xfrm>
              <a:off x="1756982" y="535955"/>
              <a:ext cx="5997445" cy="647729"/>
            </a:xfrm>
            <a:prstGeom prst="rect">
              <a:avLst/>
            </a:prstGeom>
          </p:spPr>
          <p:txBody>
            <a:bodyPr lIns="0" tIns="0" rIns="0" bIns="0" rtlCol="0" anchor="t">
              <a:spAutoFit/>
            </a:bodyPr>
            <a:lstStyle/>
            <a:p>
              <a:pPr algn="l">
                <a:lnSpc>
                  <a:spcPts val="3840"/>
                </a:lnSpc>
              </a:pPr>
              <a:r>
                <a:rPr lang="es-ES" sz="3200" b="1" noProof="0" dirty="0">
                  <a:solidFill>
                    <a:srgbClr val="000000"/>
                  </a:solidFill>
                  <a:latin typeface="Open Sans Bold"/>
                  <a:ea typeface="Open Sans Bold"/>
                  <a:cs typeface="Open Sans Bold"/>
                  <a:sym typeface="Open Sans Bold"/>
                </a:rPr>
                <a:t>47 millones</a:t>
              </a:r>
            </a:p>
          </p:txBody>
        </p:sp>
        <p:sp>
          <p:nvSpPr>
            <p:cNvPr id="11" name="TextBox 11"/>
            <p:cNvSpPr txBox="1"/>
            <p:nvPr/>
          </p:nvSpPr>
          <p:spPr>
            <a:xfrm>
              <a:off x="1756982" y="1383090"/>
              <a:ext cx="5997445" cy="578639"/>
            </a:xfrm>
            <a:prstGeom prst="rect">
              <a:avLst/>
            </a:prstGeom>
          </p:spPr>
          <p:txBody>
            <a:bodyPr lIns="0" tIns="0" rIns="0" bIns="0" rtlCol="0" anchor="t">
              <a:spAutoFit/>
            </a:bodyPr>
            <a:lstStyle/>
            <a:p>
              <a:pPr algn="l">
                <a:lnSpc>
                  <a:spcPts val="3640"/>
                </a:lnSpc>
                <a:spcBef>
                  <a:spcPct val="0"/>
                </a:spcBef>
              </a:pPr>
              <a:r>
                <a:rPr lang="es-ES" sz="2600" noProof="0" dirty="0">
                  <a:solidFill>
                    <a:srgbClr val="000000"/>
                  </a:solidFill>
                  <a:latin typeface="Open Sans"/>
                  <a:ea typeface="Open Sans"/>
                  <a:cs typeface="Open Sans"/>
                  <a:sym typeface="Open Sans"/>
                </a:rPr>
                <a:t>profesionales de salud</a:t>
              </a:r>
            </a:p>
          </p:txBody>
        </p:sp>
      </p:grpSp>
      <p:grpSp>
        <p:nvGrpSpPr>
          <p:cNvPr id="12" name="Group 12"/>
          <p:cNvGrpSpPr/>
          <p:nvPr/>
        </p:nvGrpSpPr>
        <p:grpSpPr>
          <a:xfrm>
            <a:off x="10396843" y="2368523"/>
            <a:ext cx="6135084" cy="1873303"/>
            <a:chOff x="0" y="0"/>
            <a:chExt cx="8180112" cy="2497738"/>
          </a:xfrm>
        </p:grpSpPr>
        <p:grpSp>
          <p:nvGrpSpPr>
            <p:cNvPr id="13" name="Group 13"/>
            <p:cNvGrpSpPr/>
            <p:nvPr/>
          </p:nvGrpSpPr>
          <p:grpSpPr>
            <a:xfrm>
              <a:off x="314344" y="0"/>
              <a:ext cx="7865768" cy="2497738"/>
              <a:chOff x="0" y="0"/>
              <a:chExt cx="1553732" cy="493380"/>
            </a:xfrm>
          </p:grpSpPr>
          <p:sp>
            <p:nvSpPr>
              <p:cNvPr id="14" name="Freeform 1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15" name="TextBox 15"/>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16" name="Freeform 16"/>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noProof="0" dirty="0"/>
            </a:p>
          </p:txBody>
        </p:sp>
        <p:sp>
          <p:nvSpPr>
            <p:cNvPr id="17" name="TextBox 17"/>
            <p:cNvSpPr txBox="1"/>
            <p:nvPr/>
          </p:nvSpPr>
          <p:spPr>
            <a:xfrm>
              <a:off x="1755526" y="411270"/>
              <a:ext cx="5997445" cy="1051054"/>
            </a:xfrm>
            <a:prstGeom prst="rect">
              <a:avLst/>
            </a:prstGeom>
          </p:spPr>
          <p:txBody>
            <a:bodyPr lIns="0" tIns="0" rIns="0" bIns="0" rtlCol="0" anchor="t">
              <a:spAutoFit/>
            </a:bodyPr>
            <a:lstStyle/>
            <a:p>
              <a:pPr algn="l">
                <a:lnSpc>
                  <a:spcPts val="3120"/>
                </a:lnSpc>
              </a:pPr>
              <a:r>
                <a:rPr lang="es-ES" sz="2600" b="1" noProof="0" dirty="0">
                  <a:solidFill>
                    <a:srgbClr val="000000"/>
                  </a:solidFill>
                  <a:latin typeface="Open Sans Bold"/>
                  <a:ea typeface="Open Sans Bold"/>
                  <a:cs typeface="Open Sans Bold"/>
                  <a:sym typeface="Open Sans Bold"/>
                </a:rPr>
                <a:t>Colaboración interprofesional</a:t>
              </a:r>
            </a:p>
          </p:txBody>
        </p:sp>
        <p:sp>
          <p:nvSpPr>
            <p:cNvPr id="18" name="TextBox 18"/>
            <p:cNvSpPr txBox="1"/>
            <p:nvPr/>
          </p:nvSpPr>
          <p:spPr>
            <a:xfrm>
              <a:off x="1755527" y="1690287"/>
              <a:ext cx="5997445" cy="400109"/>
            </a:xfrm>
            <a:prstGeom prst="rect">
              <a:avLst/>
            </a:prstGeom>
          </p:spPr>
          <p:txBody>
            <a:bodyPr lIns="0" tIns="0" rIns="0" bIns="0" rtlCol="0" anchor="t">
              <a:spAutoFit/>
            </a:bodyPr>
            <a:lstStyle/>
            <a:p>
              <a:pPr algn="l">
                <a:lnSpc>
                  <a:spcPts val="2520"/>
                </a:lnSpc>
                <a:spcBef>
                  <a:spcPct val="0"/>
                </a:spcBef>
              </a:pPr>
              <a:r>
                <a:rPr lang="es-ES" sz="1800" noProof="0" dirty="0">
                  <a:solidFill>
                    <a:srgbClr val="000000"/>
                  </a:solidFill>
                  <a:latin typeface="Open Sans"/>
                  <a:ea typeface="Open Sans"/>
                  <a:cs typeface="Open Sans"/>
                  <a:sym typeface="Open Sans"/>
                </a:rPr>
                <a:t>promueve, practica y dirige el PCI</a:t>
              </a:r>
            </a:p>
          </p:txBody>
        </p:sp>
        <p:sp>
          <p:nvSpPr>
            <p:cNvPr id="19" name="Freeform 19"/>
            <p:cNvSpPr/>
            <p:nvPr/>
          </p:nvSpPr>
          <p:spPr>
            <a:xfrm>
              <a:off x="296747" y="892918"/>
              <a:ext cx="702882" cy="702882"/>
            </a:xfrm>
            <a:custGeom>
              <a:avLst/>
              <a:gdLst/>
              <a:ahLst/>
              <a:cxnLst/>
              <a:rect l="l" t="t" r="r" b="b"/>
              <a:pathLst>
                <a:path w="702882" h="702882">
                  <a:moveTo>
                    <a:pt x="0" y="0"/>
                  </a:moveTo>
                  <a:lnTo>
                    <a:pt x="702882" y="0"/>
                  </a:lnTo>
                  <a:lnTo>
                    <a:pt x="702882" y="702881"/>
                  </a:lnTo>
                  <a:lnTo>
                    <a:pt x="0" y="702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noProof="0" dirty="0"/>
            </a:p>
          </p:txBody>
        </p:sp>
      </p:grpSp>
      <p:grpSp>
        <p:nvGrpSpPr>
          <p:cNvPr id="20" name="Group 20"/>
          <p:cNvGrpSpPr/>
          <p:nvPr/>
        </p:nvGrpSpPr>
        <p:grpSpPr>
          <a:xfrm>
            <a:off x="2020850" y="4708552"/>
            <a:ext cx="5899326" cy="1873303"/>
            <a:chOff x="0" y="0"/>
            <a:chExt cx="1553732" cy="493380"/>
          </a:xfrm>
        </p:grpSpPr>
        <p:sp>
          <p:nvSpPr>
            <p:cNvPr id="21" name="Freeform 21"/>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22" name="TextBox 22"/>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23" name="Freeform 23"/>
          <p:cNvSpPr/>
          <p:nvPr/>
        </p:nvSpPr>
        <p:spPr>
          <a:xfrm rot="-5400000">
            <a:off x="1528796" y="5139281"/>
            <a:ext cx="1524436" cy="1011844"/>
          </a:xfrm>
          <a:custGeom>
            <a:avLst/>
            <a:gdLst/>
            <a:ahLst/>
            <a:cxnLst/>
            <a:rect l="l" t="t" r="r" b="b"/>
            <a:pathLst>
              <a:path w="1524436" h="1011844">
                <a:moveTo>
                  <a:pt x="0" y="0"/>
                </a:moveTo>
                <a:lnTo>
                  <a:pt x="1524436" y="0"/>
                </a:lnTo>
                <a:lnTo>
                  <a:pt x="1524436" y="1011845"/>
                </a:lnTo>
                <a:lnTo>
                  <a:pt x="0" y="10118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noProof="0" dirty="0"/>
          </a:p>
        </p:txBody>
      </p:sp>
      <p:sp>
        <p:nvSpPr>
          <p:cNvPr id="24" name="TextBox 24"/>
          <p:cNvSpPr txBox="1"/>
          <p:nvPr/>
        </p:nvSpPr>
        <p:spPr>
          <a:xfrm>
            <a:off x="3102828" y="5110518"/>
            <a:ext cx="4498084" cy="485796"/>
          </a:xfrm>
          <a:prstGeom prst="rect">
            <a:avLst/>
          </a:prstGeom>
        </p:spPr>
        <p:txBody>
          <a:bodyPr lIns="0" tIns="0" rIns="0" bIns="0" rtlCol="0" anchor="t">
            <a:spAutoFit/>
          </a:bodyPr>
          <a:lstStyle/>
          <a:p>
            <a:pPr algn="l">
              <a:lnSpc>
                <a:spcPts val="3840"/>
              </a:lnSpc>
            </a:pPr>
            <a:r>
              <a:rPr lang="es-ES" sz="3200" b="1" noProof="0" dirty="0">
                <a:solidFill>
                  <a:srgbClr val="000000"/>
                </a:solidFill>
                <a:latin typeface="Open Sans Bold"/>
                <a:ea typeface="Open Sans Bold"/>
                <a:cs typeface="Open Sans Bold"/>
                <a:sym typeface="Open Sans Bold"/>
              </a:rPr>
              <a:t>179</a:t>
            </a:r>
          </a:p>
        </p:txBody>
      </p:sp>
      <p:sp>
        <p:nvSpPr>
          <p:cNvPr id="25" name="TextBox 25"/>
          <p:cNvSpPr txBox="1"/>
          <p:nvPr/>
        </p:nvSpPr>
        <p:spPr>
          <a:xfrm>
            <a:off x="3102828" y="5731555"/>
            <a:ext cx="4498084" cy="448321"/>
          </a:xfrm>
          <a:prstGeom prst="rect">
            <a:avLst/>
          </a:prstGeom>
        </p:spPr>
        <p:txBody>
          <a:bodyPr lIns="0" tIns="0" rIns="0" bIns="0" rtlCol="0" anchor="t">
            <a:spAutoFit/>
          </a:bodyPr>
          <a:lstStyle/>
          <a:p>
            <a:pPr algn="l">
              <a:lnSpc>
                <a:spcPts val="3640"/>
              </a:lnSpc>
              <a:spcBef>
                <a:spcPct val="0"/>
              </a:spcBef>
            </a:pPr>
            <a:r>
              <a:rPr lang="es-ES" sz="2600" noProof="0" dirty="0">
                <a:solidFill>
                  <a:srgbClr val="000000"/>
                </a:solidFill>
                <a:latin typeface="Open Sans"/>
                <a:ea typeface="Open Sans"/>
                <a:cs typeface="Open Sans"/>
                <a:sym typeface="Open Sans"/>
              </a:rPr>
              <a:t>países o territorios</a:t>
            </a:r>
          </a:p>
        </p:txBody>
      </p:sp>
      <p:sp>
        <p:nvSpPr>
          <p:cNvPr id="26" name="Freeform 26"/>
          <p:cNvSpPr/>
          <p:nvPr/>
        </p:nvSpPr>
        <p:spPr>
          <a:xfrm>
            <a:off x="1974116" y="5378503"/>
            <a:ext cx="528638" cy="528638"/>
          </a:xfrm>
          <a:custGeom>
            <a:avLst/>
            <a:gdLst/>
            <a:ahLst/>
            <a:cxnLst/>
            <a:rect l="l" t="t" r="r" b="b"/>
            <a:pathLst>
              <a:path w="528638" h="528638">
                <a:moveTo>
                  <a:pt x="0" y="0"/>
                </a:moveTo>
                <a:lnTo>
                  <a:pt x="528637" y="0"/>
                </a:lnTo>
                <a:lnTo>
                  <a:pt x="528637" y="528638"/>
                </a:lnTo>
                <a:lnTo>
                  <a:pt x="0" y="5286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 noProof="0" dirty="0"/>
          </a:p>
        </p:txBody>
      </p:sp>
      <p:grpSp>
        <p:nvGrpSpPr>
          <p:cNvPr id="27" name="Group 27"/>
          <p:cNvGrpSpPr/>
          <p:nvPr/>
        </p:nvGrpSpPr>
        <p:grpSpPr>
          <a:xfrm>
            <a:off x="10396843" y="4708552"/>
            <a:ext cx="6135084" cy="1873303"/>
            <a:chOff x="0" y="0"/>
            <a:chExt cx="8180112" cy="2497738"/>
          </a:xfrm>
        </p:grpSpPr>
        <p:grpSp>
          <p:nvGrpSpPr>
            <p:cNvPr id="28" name="Group 28"/>
            <p:cNvGrpSpPr/>
            <p:nvPr/>
          </p:nvGrpSpPr>
          <p:grpSpPr>
            <a:xfrm>
              <a:off x="314344" y="0"/>
              <a:ext cx="7865768" cy="2497738"/>
              <a:chOff x="0" y="0"/>
              <a:chExt cx="1553732" cy="493380"/>
            </a:xfrm>
          </p:grpSpPr>
          <p:sp>
            <p:nvSpPr>
              <p:cNvPr id="29" name="Freeform 29"/>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30" name="TextBox 30"/>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31" name="Freeform 31"/>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noProof="0" dirty="0"/>
            </a:p>
          </p:txBody>
        </p:sp>
        <p:sp>
          <p:nvSpPr>
            <p:cNvPr id="32" name="Freeform 32"/>
            <p:cNvSpPr/>
            <p:nvPr/>
          </p:nvSpPr>
          <p:spPr>
            <a:xfrm>
              <a:off x="378081" y="893269"/>
              <a:ext cx="592963" cy="711200"/>
            </a:xfrm>
            <a:custGeom>
              <a:avLst/>
              <a:gdLst/>
              <a:ahLst/>
              <a:cxnLst/>
              <a:rect l="l" t="t" r="r" b="b"/>
              <a:pathLst>
                <a:path w="592963" h="711200">
                  <a:moveTo>
                    <a:pt x="0" y="0"/>
                  </a:moveTo>
                  <a:lnTo>
                    <a:pt x="592963" y="0"/>
                  </a:lnTo>
                  <a:lnTo>
                    <a:pt x="592963" y="711200"/>
                  </a:lnTo>
                  <a:lnTo>
                    <a:pt x="0" y="711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s-ES" noProof="0" dirty="0"/>
            </a:p>
          </p:txBody>
        </p:sp>
        <p:sp>
          <p:nvSpPr>
            <p:cNvPr id="33" name="TextBox 33"/>
            <p:cNvSpPr txBox="1"/>
            <p:nvPr/>
          </p:nvSpPr>
          <p:spPr>
            <a:xfrm>
              <a:off x="1755527" y="240077"/>
              <a:ext cx="5997445" cy="1051054"/>
            </a:xfrm>
            <a:prstGeom prst="rect">
              <a:avLst/>
            </a:prstGeom>
          </p:spPr>
          <p:txBody>
            <a:bodyPr lIns="0" tIns="0" rIns="0" bIns="0" rtlCol="0" anchor="t">
              <a:spAutoFit/>
            </a:bodyPr>
            <a:lstStyle/>
            <a:p>
              <a:pPr algn="l">
                <a:lnSpc>
                  <a:spcPts val="3119"/>
                </a:lnSpc>
              </a:pPr>
              <a:r>
                <a:rPr lang="es-ES" sz="2599" b="1" noProof="0" dirty="0">
                  <a:solidFill>
                    <a:srgbClr val="000000"/>
                  </a:solidFill>
                  <a:latin typeface="Open Sans Bold"/>
                  <a:ea typeface="Open Sans Bold"/>
                  <a:cs typeface="Open Sans Bold"/>
                  <a:sym typeface="Open Sans Bold"/>
                </a:rPr>
                <a:t>Fortalecimiento de los sistemas de salud</a:t>
              </a:r>
            </a:p>
          </p:txBody>
        </p:sp>
        <p:sp>
          <p:nvSpPr>
            <p:cNvPr id="34" name="TextBox 34"/>
            <p:cNvSpPr txBox="1"/>
            <p:nvPr/>
          </p:nvSpPr>
          <p:spPr>
            <a:xfrm>
              <a:off x="1755527" y="1479554"/>
              <a:ext cx="5997445" cy="827578"/>
            </a:xfrm>
            <a:prstGeom prst="rect">
              <a:avLst/>
            </a:prstGeom>
          </p:spPr>
          <p:txBody>
            <a:bodyPr lIns="0" tIns="0" rIns="0" bIns="0" rtlCol="0" anchor="t">
              <a:spAutoFit/>
            </a:bodyPr>
            <a:lstStyle/>
            <a:p>
              <a:pPr algn="l">
                <a:lnSpc>
                  <a:spcPts val="2520"/>
                </a:lnSpc>
                <a:spcBef>
                  <a:spcPct val="0"/>
                </a:spcBef>
              </a:pPr>
              <a:r>
                <a:rPr lang="es-ES" sz="1800" noProof="0" dirty="0">
                  <a:solidFill>
                    <a:srgbClr val="000000"/>
                  </a:solidFill>
                  <a:latin typeface="Open Sans"/>
                  <a:ea typeface="Open Sans"/>
                  <a:cs typeface="Open Sans"/>
                  <a:sym typeface="Open Sans"/>
                </a:rPr>
                <a:t>defendiendo el papel central de los profesionales </a:t>
              </a:r>
              <a:r>
                <a:rPr lang="es-ES" noProof="0" dirty="0">
                  <a:solidFill>
                    <a:srgbClr val="000000"/>
                  </a:solidFill>
                  <a:latin typeface="Open Sans"/>
                  <a:ea typeface="Open Sans"/>
                  <a:cs typeface="Open Sans"/>
                  <a:sym typeface="Open Sans"/>
                </a:rPr>
                <a:t>de la salud</a:t>
              </a:r>
              <a:endParaRPr lang="es-ES" sz="1800" noProof="0" dirty="0">
                <a:solidFill>
                  <a:srgbClr val="000000"/>
                </a:solidFill>
                <a:latin typeface="Open Sans"/>
                <a:ea typeface="Open Sans"/>
                <a:cs typeface="Open Sans"/>
                <a:sym typeface="Open Sans"/>
              </a:endParaRPr>
            </a:p>
          </p:txBody>
        </p:sp>
      </p:grpSp>
      <p:grpSp>
        <p:nvGrpSpPr>
          <p:cNvPr id="35" name="Group 35"/>
          <p:cNvGrpSpPr/>
          <p:nvPr/>
        </p:nvGrpSpPr>
        <p:grpSpPr>
          <a:xfrm>
            <a:off x="1785092" y="7048580"/>
            <a:ext cx="6135084" cy="1873303"/>
            <a:chOff x="0" y="0"/>
            <a:chExt cx="8180112" cy="2497738"/>
          </a:xfrm>
        </p:grpSpPr>
        <p:grpSp>
          <p:nvGrpSpPr>
            <p:cNvPr id="36" name="Group 36"/>
            <p:cNvGrpSpPr/>
            <p:nvPr/>
          </p:nvGrpSpPr>
          <p:grpSpPr>
            <a:xfrm>
              <a:off x="314344" y="0"/>
              <a:ext cx="7865768" cy="2497738"/>
              <a:chOff x="0" y="0"/>
              <a:chExt cx="1553732" cy="493380"/>
            </a:xfrm>
          </p:grpSpPr>
          <p:sp>
            <p:nvSpPr>
              <p:cNvPr id="37" name="Freeform 37"/>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38" name="TextBox 38"/>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39" name="Freeform 39"/>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s-ES" noProof="0" dirty="0"/>
            </a:p>
          </p:txBody>
        </p:sp>
        <p:sp>
          <p:nvSpPr>
            <p:cNvPr id="40" name="TextBox 40"/>
            <p:cNvSpPr txBox="1"/>
            <p:nvPr/>
          </p:nvSpPr>
          <p:spPr>
            <a:xfrm>
              <a:off x="1756982" y="231148"/>
              <a:ext cx="5997445" cy="647729"/>
            </a:xfrm>
            <a:prstGeom prst="rect">
              <a:avLst/>
            </a:prstGeom>
          </p:spPr>
          <p:txBody>
            <a:bodyPr lIns="0" tIns="0" rIns="0" bIns="0" rtlCol="0" anchor="t">
              <a:spAutoFit/>
            </a:bodyPr>
            <a:lstStyle/>
            <a:p>
              <a:pPr algn="l">
                <a:lnSpc>
                  <a:spcPts val="3840"/>
                </a:lnSpc>
              </a:pPr>
              <a:r>
                <a:rPr lang="es-ES" sz="3200" b="1" noProof="0" dirty="0">
                  <a:solidFill>
                    <a:srgbClr val="000000"/>
                  </a:solidFill>
                  <a:latin typeface="Open Sans Bold"/>
                  <a:ea typeface="Open Sans Bold"/>
                  <a:cs typeface="Open Sans Bold"/>
                  <a:sym typeface="Open Sans Bold"/>
                </a:rPr>
                <a:t>735</a:t>
              </a:r>
            </a:p>
          </p:txBody>
        </p:sp>
        <p:sp>
          <p:nvSpPr>
            <p:cNvPr id="41" name="TextBox 41"/>
            <p:cNvSpPr txBox="1"/>
            <p:nvPr/>
          </p:nvSpPr>
          <p:spPr>
            <a:xfrm>
              <a:off x="1756982" y="1078247"/>
              <a:ext cx="5997445" cy="1188325"/>
            </a:xfrm>
            <a:prstGeom prst="rect">
              <a:avLst/>
            </a:prstGeom>
          </p:spPr>
          <p:txBody>
            <a:bodyPr lIns="0" tIns="0" rIns="0" bIns="0" rtlCol="0" anchor="t">
              <a:spAutoFit/>
            </a:bodyPr>
            <a:lstStyle/>
            <a:p>
              <a:pPr algn="l">
                <a:lnSpc>
                  <a:spcPts val="3640"/>
                </a:lnSpc>
                <a:spcBef>
                  <a:spcPct val="0"/>
                </a:spcBef>
              </a:pPr>
              <a:r>
                <a:rPr lang="es-ES" sz="2600" noProof="0" dirty="0">
                  <a:solidFill>
                    <a:srgbClr val="000000"/>
                  </a:solidFill>
                  <a:latin typeface="Open Sans"/>
                  <a:ea typeface="Open Sans"/>
                  <a:cs typeface="Open Sans"/>
                  <a:sym typeface="Open Sans"/>
                </a:rPr>
                <a:t>organizaciones nacionales miembros</a:t>
              </a:r>
            </a:p>
          </p:txBody>
        </p:sp>
        <p:sp>
          <p:nvSpPr>
            <p:cNvPr id="42" name="Freeform 42"/>
            <p:cNvSpPr/>
            <p:nvPr/>
          </p:nvSpPr>
          <p:spPr>
            <a:xfrm>
              <a:off x="314344" y="907956"/>
              <a:ext cx="696513" cy="696513"/>
            </a:xfrm>
            <a:custGeom>
              <a:avLst/>
              <a:gdLst/>
              <a:ahLst/>
              <a:cxnLst/>
              <a:rect l="l" t="t" r="r" b="b"/>
              <a:pathLst>
                <a:path w="696513" h="696513">
                  <a:moveTo>
                    <a:pt x="0" y="0"/>
                  </a:moveTo>
                  <a:lnTo>
                    <a:pt x="696513" y="0"/>
                  </a:lnTo>
                  <a:lnTo>
                    <a:pt x="696513" y="696513"/>
                  </a:lnTo>
                  <a:lnTo>
                    <a:pt x="0" y="69651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s-ES" noProof="0" dirty="0"/>
            </a:p>
          </p:txBody>
        </p:sp>
      </p:grpSp>
      <p:grpSp>
        <p:nvGrpSpPr>
          <p:cNvPr id="43" name="Group 43"/>
          <p:cNvGrpSpPr/>
          <p:nvPr/>
        </p:nvGrpSpPr>
        <p:grpSpPr>
          <a:xfrm>
            <a:off x="10632601" y="7048580"/>
            <a:ext cx="5899326" cy="1873303"/>
            <a:chOff x="0" y="0"/>
            <a:chExt cx="1553732" cy="493380"/>
          </a:xfrm>
        </p:grpSpPr>
        <p:sp>
          <p:nvSpPr>
            <p:cNvPr id="44" name="Freeform 4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s-ES" noProof="0" dirty="0"/>
            </a:p>
          </p:txBody>
        </p:sp>
        <p:sp>
          <p:nvSpPr>
            <p:cNvPr id="45" name="TextBox 45"/>
            <p:cNvSpPr txBox="1"/>
            <p:nvPr/>
          </p:nvSpPr>
          <p:spPr>
            <a:xfrm>
              <a:off x="0" y="9525"/>
              <a:ext cx="1553732" cy="483855"/>
            </a:xfrm>
            <a:prstGeom prst="rect">
              <a:avLst/>
            </a:prstGeom>
          </p:spPr>
          <p:txBody>
            <a:bodyPr lIns="50800" tIns="50800" rIns="50800" bIns="50800" rtlCol="0" anchor="ctr"/>
            <a:lstStyle/>
            <a:p>
              <a:pPr algn="ctr">
                <a:lnSpc>
                  <a:spcPts val="2160"/>
                </a:lnSpc>
              </a:pPr>
              <a:endParaRPr lang="es-ES" noProof="0" dirty="0"/>
            </a:p>
          </p:txBody>
        </p:sp>
      </p:grpSp>
      <p:sp>
        <p:nvSpPr>
          <p:cNvPr id="46" name="Freeform 46"/>
          <p:cNvSpPr/>
          <p:nvPr/>
        </p:nvSpPr>
        <p:spPr>
          <a:xfrm rot="-5400000">
            <a:off x="10140547" y="7479310"/>
            <a:ext cx="1524436" cy="1011844"/>
          </a:xfrm>
          <a:custGeom>
            <a:avLst/>
            <a:gdLst/>
            <a:ahLst/>
            <a:cxnLst/>
            <a:rect l="l" t="t" r="r" b="b"/>
            <a:pathLst>
              <a:path w="1524436" h="1011844">
                <a:moveTo>
                  <a:pt x="0" y="0"/>
                </a:moveTo>
                <a:lnTo>
                  <a:pt x="1524436" y="0"/>
                </a:lnTo>
                <a:lnTo>
                  <a:pt x="1524436" y="1011844"/>
                </a:lnTo>
                <a:lnTo>
                  <a:pt x="0" y="10118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s-ES" noProof="0" dirty="0"/>
          </a:p>
        </p:txBody>
      </p:sp>
      <p:sp>
        <p:nvSpPr>
          <p:cNvPr id="47" name="TextBox 47"/>
          <p:cNvSpPr txBox="1"/>
          <p:nvPr/>
        </p:nvSpPr>
        <p:spPr>
          <a:xfrm>
            <a:off x="11713487" y="7258002"/>
            <a:ext cx="4498084" cy="400098"/>
          </a:xfrm>
          <a:prstGeom prst="rect">
            <a:avLst/>
          </a:prstGeom>
        </p:spPr>
        <p:txBody>
          <a:bodyPr lIns="0" tIns="0" rIns="0" bIns="0" rtlCol="0" anchor="t">
            <a:spAutoFit/>
          </a:bodyPr>
          <a:lstStyle/>
          <a:p>
            <a:pPr algn="l">
              <a:lnSpc>
                <a:spcPts val="3120"/>
              </a:lnSpc>
            </a:pPr>
            <a:r>
              <a:rPr lang="es-ES" sz="2600" b="1" noProof="0" dirty="0">
                <a:solidFill>
                  <a:srgbClr val="000000"/>
                </a:solidFill>
                <a:latin typeface="Open Sans Bold"/>
                <a:ea typeface="Open Sans Bold"/>
                <a:cs typeface="Open Sans Bold"/>
                <a:sym typeface="Open Sans Bold"/>
              </a:rPr>
              <a:t>Colaboración</a:t>
            </a:r>
          </a:p>
        </p:txBody>
      </p:sp>
      <p:sp>
        <p:nvSpPr>
          <p:cNvPr id="48" name="TextBox 48"/>
          <p:cNvSpPr txBox="1"/>
          <p:nvPr/>
        </p:nvSpPr>
        <p:spPr>
          <a:xfrm>
            <a:off x="11713487" y="7658100"/>
            <a:ext cx="4498084" cy="1261884"/>
          </a:xfrm>
          <a:prstGeom prst="rect">
            <a:avLst/>
          </a:prstGeom>
        </p:spPr>
        <p:txBody>
          <a:bodyPr lIns="0" tIns="0" rIns="0" bIns="0" rtlCol="0" anchor="t">
            <a:spAutoFit/>
          </a:bodyPr>
          <a:lstStyle/>
          <a:p>
            <a:pPr algn="l">
              <a:lnSpc>
                <a:spcPts val="2520"/>
              </a:lnSpc>
              <a:spcBef>
                <a:spcPct val="0"/>
              </a:spcBef>
            </a:pPr>
            <a:r>
              <a:rPr lang="es-ES" sz="1800" noProof="0" dirty="0">
                <a:solidFill>
                  <a:srgbClr val="000000"/>
                </a:solidFill>
                <a:latin typeface="Open Sans"/>
                <a:ea typeface="Open Sans"/>
                <a:cs typeface="Open Sans"/>
                <a:sym typeface="Open Sans"/>
              </a:rPr>
              <a:t>colabora con socios que comparten los mismos valores para promover las profesiones de la salud y la cobertura sanitaria universal</a:t>
            </a:r>
          </a:p>
        </p:txBody>
      </p:sp>
      <p:sp>
        <p:nvSpPr>
          <p:cNvPr id="49" name="Freeform 49"/>
          <p:cNvSpPr/>
          <p:nvPr/>
        </p:nvSpPr>
        <p:spPr>
          <a:xfrm>
            <a:off x="10602741" y="7704990"/>
            <a:ext cx="560485" cy="560485"/>
          </a:xfrm>
          <a:custGeom>
            <a:avLst/>
            <a:gdLst/>
            <a:ahLst/>
            <a:cxnLst/>
            <a:rect l="l" t="t" r="r" b="b"/>
            <a:pathLst>
              <a:path w="560485" h="560485">
                <a:moveTo>
                  <a:pt x="0" y="0"/>
                </a:moveTo>
                <a:lnTo>
                  <a:pt x="560485" y="0"/>
                </a:lnTo>
                <a:lnTo>
                  <a:pt x="560485" y="560484"/>
                </a:lnTo>
                <a:lnTo>
                  <a:pt x="0" y="56048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s-ES" noProof="0" dirty="0"/>
          </a:p>
        </p:txBody>
      </p:sp>
      <p:sp>
        <p:nvSpPr>
          <p:cNvPr id="50" name="Freeform 50"/>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7"/>
            <a:stretch>
              <a:fillRect/>
            </a:stretch>
          </a:blipFill>
        </p:spPr>
        <p:txBody>
          <a:bodyPr/>
          <a:lstStyle/>
          <a:p>
            <a:endParaRPr lang="es-ES" noProof="0" dirty="0"/>
          </a:p>
        </p:txBody>
      </p:sp>
      <p:sp>
        <p:nvSpPr>
          <p:cNvPr id="51" name="Freeform 51"/>
          <p:cNvSpPr/>
          <p:nvPr/>
        </p:nvSpPr>
        <p:spPr>
          <a:xfrm>
            <a:off x="291167" y="294620"/>
            <a:ext cx="3689841" cy="934760"/>
          </a:xfrm>
          <a:custGeom>
            <a:avLst/>
            <a:gdLst/>
            <a:ahLst/>
            <a:cxnLst/>
            <a:rect l="l" t="t" r="r" b="b"/>
            <a:pathLst>
              <a:path w="3689841" h="934760">
                <a:moveTo>
                  <a:pt x="0" y="0"/>
                </a:moveTo>
                <a:lnTo>
                  <a:pt x="3689840" y="0"/>
                </a:lnTo>
                <a:lnTo>
                  <a:pt x="3689840" y="934760"/>
                </a:lnTo>
                <a:lnTo>
                  <a:pt x="0" y="934760"/>
                </a:lnTo>
                <a:lnTo>
                  <a:pt x="0" y="0"/>
                </a:lnTo>
                <a:close/>
              </a:path>
            </a:pathLst>
          </a:custGeom>
          <a:blipFill>
            <a:blip r:embed="rId28"/>
            <a:stretch>
              <a:fillRect/>
            </a:stretch>
          </a:blipFill>
        </p:spPr>
        <p:txBody>
          <a:bodyPr/>
          <a:lstStyle/>
          <a:p>
            <a:endParaRPr lang="es-ES"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5400000">
            <a:off x="1383043"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p:cNvSpPr/>
          <p:nvPr/>
        </p:nvSpPr>
        <p:spPr>
          <a:xfrm rot="5400000">
            <a:off x="43309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4" name="Freeform 4"/>
          <p:cNvSpPr/>
          <p:nvPr/>
        </p:nvSpPr>
        <p:spPr>
          <a:xfrm rot="-5400000">
            <a:off x="1383043"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5" name="Freeform 5"/>
          <p:cNvSpPr/>
          <p:nvPr/>
        </p:nvSpPr>
        <p:spPr>
          <a:xfrm rot="-5400000">
            <a:off x="43309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6" name="Freeform 6"/>
          <p:cNvSpPr/>
          <p:nvPr/>
        </p:nvSpPr>
        <p:spPr>
          <a:xfrm rot="-5400000">
            <a:off x="72788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7"/>
          <p:cNvSpPr/>
          <p:nvPr/>
        </p:nvSpPr>
        <p:spPr>
          <a:xfrm rot="-5400000">
            <a:off x="102267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8" name="Freeform 8"/>
          <p:cNvSpPr/>
          <p:nvPr/>
        </p:nvSpPr>
        <p:spPr>
          <a:xfrm rot="-5400000">
            <a:off x="131746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9" name="Freeform 9"/>
          <p:cNvSpPr/>
          <p:nvPr/>
        </p:nvSpPr>
        <p:spPr>
          <a:xfrm rot="-5400000">
            <a:off x="16122546"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grpSp>
        <p:nvGrpSpPr>
          <p:cNvPr id="10" name="Group 10"/>
          <p:cNvGrpSpPr/>
          <p:nvPr/>
        </p:nvGrpSpPr>
        <p:grpSpPr>
          <a:xfrm>
            <a:off x="632042" y="5341518"/>
            <a:ext cx="2284412" cy="3711416"/>
            <a:chOff x="0" y="0"/>
            <a:chExt cx="601656" cy="977492"/>
          </a:xfrm>
        </p:grpSpPr>
        <p:sp>
          <p:nvSpPr>
            <p:cNvPr id="11" name="Freeform 1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12" name="TextBox 12"/>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grpSp>
        <p:nvGrpSpPr>
          <p:cNvPr id="13" name="Group 13"/>
          <p:cNvGrpSpPr/>
          <p:nvPr/>
        </p:nvGrpSpPr>
        <p:grpSpPr>
          <a:xfrm>
            <a:off x="3579943" y="5341518"/>
            <a:ext cx="2284412" cy="3711416"/>
            <a:chOff x="0" y="0"/>
            <a:chExt cx="601656" cy="977492"/>
          </a:xfrm>
        </p:grpSpPr>
        <p:sp>
          <p:nvSpPr>
            <p:cNvPr id="14" name="Freeform 1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15" name="TextBox 15"/>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sp>
        <p:nvSpPr>
          <p:cNvPr id="16" name="Freeform 16"/>
          <p:cNvSpPr/>
          <p:nvPr/>
        </p:nvSpPr>
        <p:spPr>
          <a:xfrm rot="5400000">
            <a:off x="72788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17" name="Freeform 17"/>
          <p:cNvSpPr/>
          <p:nvPr/>
        </p:nvSpPr>
        <p:spPr>
          <a:xfrm rot="5400000">
            <a:off x="102267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18" name="Freeform 18"/>
          <p:cNvSpPr/>
          <p:nvPr/>
        </p:nvSpPr>
        <p:spPr>
          <a:xfrm rot="5400000">
            <a:off x="131746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19" name="Freeform 19"/>
          <p:cNvSpPr/>
          <p:nvPr/>
        </p:nvSpPr>
        <p:spPr>
          <a:xfrm rot="5400000">
            <a:off x="16122546"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grpSp>
        <p:nvGrpSpPr>
          <p:cNvPr id="20" name="Group 20"/>
          <p:cNvGrpSpPr/>
          <p:nvPr/>
        </p:nvGrpSpPr>
        <p:grpSpPr>
          <a:xfrm>
            <a:off x="6527844" y="5341518"/>
            <a:ext cx="2284412" cy="3711416"/>
            <a:chOff x="0" y="0"/>
            <a:chExt cx="601656" cy="977492"/>
          </a:xfrm>
        </p:grpSpPr>
        <p:sp>
          <p:nvSpPr>
            <p:cNvPr id="21" name="Freeform 2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22" name="TextBox 22"/>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grpSp>
        <p:nvGrpSpPr>
          <p:cNvPr id="23" name="Group 23"/>
          <p:cNvGrpSpPr/>
          <p:nvPr/>
        </p:nvGrpSpPr>
        <p:grpSpPr>
          <a:xfrm>
            <a:off x="9475744" y="5341518"/>
            <a:ext cx="2284412" cy="3711416"/>
            <a:chOff x="0" y="0"/>
            <a:chExt cx="601656" cy="977492"/>
          </a:xfrm>
        </p:grpSpPr>
        <p:sp>
          <p:nvSpPr>
            <p:cNvPr id="24" name="Freeform 2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25" name="TextBox 25"/>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grpSp>
        <p:nvGrpSpPr>
          <p:cNvPr id="26" name="Group 26"/>
          <p:cNvGrpSpPr/>
          <p:nvPr/>
        </p:nvGrpSpPr>
        <p:grpSpPr>
          <a:xfrm>
            <a:off x="12423645" y="5341518"/>
            <a:ext cx="2284412" cy="3711416"/>
            <a:chOff x="0" y="0"/>
            <a:chExt cx="601656" cy="977492"/>
          </a:xfrm>
        </p:grpSpPr>
        <p:sp>
          <p:nvSpPr>
            <p:cNvPr id="27" name="Freeform 27"/>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28" name="TextBox 28"/>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grpSp>
        <p:nvGrpSpPr>
          <p:cNvPr id="29" name="Group 29"/>
          <p:cNvGrpSpPr/>
          <p:nvPr/>
        </p:nvGrpSpPr>
        <p:grpSpPr>
          <a:xfrm>
            <a:off x="15371545" y="5341518"/>
            <a:ext cx="2284412" cy="3711416"/>
            <a:chOff x="0" y="0"/>
            <a:chExt cx="601656" cy="977492"/>
          </a:xfrm>
        </p:grpSpPr>
        <p:sp>
          <p:nvSpPr>
            <p:cNvPr id="30" name="Freeform 30"/>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s-ES" noProof="0" dirty="0"/>
            </a:p>
          </p:txBody>
        </p:sp>
        <p:sp>
          <p:nvSpPr>
            <p:cNvPr id="31" name="TextBox 31"/>
            <p:cNvSpPr txBox="1"/>
            <p:nvPr/>
          </p:nvSpPr>
          <p:spPr>
            <a:xfrm>
              <a:off x="0" y="9525"/>
              <a:ext cx="601656" cy="967967"/>
            </a:xfrm>
            <a:prstGeom prst="rect">
              <a:avLst/>
            </a:prstGeom>
          </p:spPr>
          <p:txBody>
            <a:bodyPr lIns="50800" tIns="50800" rIns="50800" bIns="50800" rtlCol="0" anchor="ctr"/>
            <a:lstStyle/>
            <a:p>
              <a:pPr algn="ctr">
                <a:lnSpc>
                  <a:spcPts val="2160"/>
                </a:lnSpc>
              </a:pPr>
              <a:endParaRPr lang="es-ES" noProof="0" dirty="0"/>
            </a:p>
          </p:txBody>
        </p:sp>
      </p:grpSp>
      <p:grpSp>
        <p:nvGrpSpPr>
          <p:cNvPr id="32" name="Group 32"/>
          <p:cNvGrpSpPr/>
          <p:nvPr/>
        </p:nvGrpSpPr>
        <p:grpSpPr>
          <a:xfrm>
            <a:off x="0" y="3223375"/>
            <a:ext cx="18288000" cy="609600"/>
            <a:chOff x="0" y="0"/>
            <a:chExt cx="4816593" cy="160553"/>
          </a:xfrm>
        </p:grpSpPr>
        <p:sp>
          <p:nvSpPr>
            <p:cNvPr id="33" name="Freeform 33"/>
            <p:cNvSpPr/>
            <p:nvPr/>
          </p:nvSpPr>
          <p:spPr>
            <a:xfrm>
              <a:off x="0" y="0"/>
              <a:ext cx="4816592" cy="160553"/>
            </a:xfrm>
            <a:custGeom>
              <a:avLst/>
              <a:gdLst/>
              <a:ahLst/>
              <a:cxnLst/>
              <a:rect l="l" t="t" r="r" b="b"/>
              <a:pathLst>
                <a:path w="4816592" h="160553">
                  <a:moveTo>
                    <a:pt x="0" y="0"/>
                  </a:moveTo>
                  <a:lnTo>
                    <a:pt x="4816592" y="0"/>
                  </a:lnTo>
                  <a:lnTo>
                    <a:pt x="4816592" y="160553"/>
                  </a:lnTo>
                  <a:lnTo>
                    <a:pt x="0" y="160553"/>
                  </a:lnTo>
                  <a:close/>
                </a:path>
              </a:pathLst>
            </a:custGeom>
            <a:solidFill>
              <a:srgbClr val="C6C8CC"/>
            </a:solidFill>
          </p:spPr>
          <p:txBody>
            <a:bodyPr/>
            <a:lstStyle/>
            <a:p>
              <a:endParaRPr lang="es-ES" noProof="0" dirty="0"/>
            </a:p>
          </p:txBody>
        </p:sp>
        <p:sp>
          <p:nvSpPr>
            <p:cNvPr id="34" name="TextBox 34"/>
            <p:cNvSpPr txBox="1"/>
            <p:nvPr/>
          </p:nvSpPr>
          <p:spPr>
            <a:xfrm>
              <a:off x="0" y="9525"/>
              <a:ext cx="4816593" cy="151028"/>
            </a:xfrm>
            <a:prstGeom prst="rect">
              <a:avLst/>
            </a:prstGeom>
          </p:spPr>
          <p:txBody>
            <a:bodyPr lIns="50800" tIns="50800" rIns="50800" bIns="50800" rtlCol="0" anchor="ctr"/>
            <a:lstStyle/>
            <a:p>
              <a:pPr algn="ctr">
                <a:lnSpc>
                  <a:spcPts val="2160"/>
                </a:lnSpc>
              </a:pPr>
              <a:endParaRPr lang="es-ES" noProof="0" dirty="0"/>
            </a:p>
          </p:txBody>
        </p:sp>
      </p:grpSp>
      <p:sp>
        <p:nvSpPr>
          <p:cNvPr id="35" name="Freeform 35"/>
          <p:cNvSpPr/>
          <p:nvPr/>
        </p:nvSpPr>
        <p:spPr>
          <a:xfrm>
            <a:off x="1028700"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36" name="Freeform 36"/>
          <p:cNvSpPr/>
          <p:nvPr/>
        </p:nvSpPr>
        <p:spPr>
          <a:xfrm>
            <a:off x="39766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noProof="0" dirty="0"/>
          </a:p>
        </p:txBody>
      </p:sp>
      <p:sp>
        <p:nvSpPr>
          <p:cNvPr id="37" name="Freeform 37"/>
          <p:cNvSpPr/>
          <p:nvPr/>
        </p:nvSpPr>
        <p:spPr>
          <a:xfrm>
            <a:off x="69245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noProof="0" dirty="0"/>
          </a:p>
        </p:txBody>
      </p:sp>
      <p:sp>
        <p:nvSpPr>
          <p:cNvPr id="38" name="Freeform 38"/>
          <p:cNvSpPr/>
          <p:nvPr/>
        </p:nvSpPr>
        <p:spPr>
          <a:xfrm>
            <a:off x="98724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noProof="0" dirty="0"/>
          </a:p>
        </p:txBody>
      </p:sp>
      <p:sp>
        <p:nvSpPr>
          <p:cNvPr id="39" name="Freeform 39"/>
          <p:cNvSpPr/>
          <p:nvPr/>
        </p:nvSpPr>
        <p:spPr>
          <a:xfrm>
            <a:off x="128203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 noProof="0" dirty="0"/>
          </a:p>
        </p:txBody>
      </p:sp>
      <p:sp>
        <p:nvSpPr>
          <p:cNvPr id="40" name="Freeform 40"/>
          <p:cNvSpPr/>
          <p:nvPr/>
        </p:nvSpPr>
        <p:spPr>
          <a:xfrm>
            <a:off x="15768203"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noProof="0" dirty="0"/>
          </a:p>
        </p:txBody>
      </p:sp>
      <p:sp>
        <p:nvSpPr>
          <p:cNvPr id="41" name="Freeform 41"/>
          <p:cNvSpPr/>
          <p:nvPr/>
        </p:nvSpPr>
        <p:spPr>
          <a:xfrm>
            <a:off x="7363173" y="312812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s-ES" noProof="0" dirty="0"/>
          </a:p>
        </p:txBody>
      </p:sp>
      <p:sp>
        <p:nvSpPr>
          <p:cNvPr id="42" name="Freeform 42"/>
          <p:cNvSpPr/>
          <p:nvPr/>
        </p:nvSpPr>
        <p:spPr>
          <a:xfrm>
            <a:off x="4419426" y="312128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s-ES" noProof="0" dirty="0"/>
          </a:p>
        </p:txBody>
      </p:sp>
      <p:sp>
        <p:nvSpPr>
          <p:cNvPr id="43" name="TextBox 43"/>
          <p:cNvSpPr txBox="1"/>
          <p:nvPr/>
        </p:nvSpPr>
        <p:spPr>
          <a:xfrm>
            <a:off x="2476500" y="1381457"/>
            <a:ext cx="13335000" cy="333375"/>
          </a:xfrm>
          <a:prstGeom prst="rect">
            <a:avLst/>
          </a:prstGeom>
        </p:spPr>
        <p:txBody>
          <a:bodyPr lIns="0" tIns="0" rIns="0" bIns="0" rtlCol="0" anchor="t">
            <a:spAutoFit/>
          </a:bodyPr>
          <a:lstStyle/>
          <a:p>
            <a:pPr algn="ctr">
              <a:lnSpc>
                <a:spcPts val="2640"/>
              </a:lnSpc>
              <a:spcBef>
                <a:spcPct val="0"/>
              </a:spcBef>
            </a:pPr>
            <a:r>
              <a:rPr lang="es-ES" sz="2200" noProof="0" dirty="0">
                <a:solidFill>
                  <a:srgbClr val="000000"/>
                </a:solidFill>
                <a:latin typeface="Open Sans"/>
                <a:ea typeface="Open Sans"/>
                <a:cs typeface="Open Sans"/>
                <a:sym typeface="Open Sans"/>
              </a:rPr>
              <a:t>Liderazgo, resultados y colaboraciones</a:t>
            </a:r>
          </a:p>
        </p:txBody>
      </p:sp>
      <p:sp>
        <p:nvSpPr>
          <p:cNvPr id="44" name="TextBox 44"/>
          <p:cNvSpPr txBox="1"/>
          <p:nvPr/>
        </p:nvSpPr>
        <p:spPr>
          <a:xfrm>
            <a:off x="2476500" y="614260"/>
            <a:ext cx="13335000" cy="537797"/>
          </a:xfrm>
          <a:prstGeom prst="rect">
            <a:avLst/>
          </a:prstGeom>
        </p:spPr>
        <p:txBody>
          <a:bodyPr lIns="0" tIns="0" rIns="0" bIns="0" rtlCol="0" anchor="t">
            <a:spAutoFit/>
          </a:bodyPr>
          <a:lstStyle/>
          <a:p>
            <a:pPr algn="ctr">
              <a:lnSpc>
                <a:spcPts val="4480"/>
              </a:lnSpc>
              <a:spcBef>
                <a:spcPct val="0"/>
              </a:spcBef>
            </a:pPr>
            <a:r>
              <a:rPr lang="es-ES" sz="3200" b="1" noProof="0" dirty="0">
                <a:solidFill>
                  <a:srgbClr val="000000"/>
                </a:solidFill>
                <a:latin typeface="Montserrat Semi-Bold"/>
                <a:ea typeface="Montserrat Semi-Bold"/>
                <a:cs typeface="Montserrat Semi-Bold"/>
                <a:sym typeface="Montserrat Semi-Bold"/>
              </a:rPr>
              <a:t>Lo que hacemos</a:t>
            </a:r>
          </a:p>
        </p:txBody>
      </p:sp>
      <p:grpSp>
        <p:nvGrpSpPr>
          <p:cNvPr id="45" name="Group 45"/>
          <p:cNvGrpSpPr/>
          <p:nvPr/>
        </p:nvGrpSpPr>
        <p:grpSpPr>
          <a:xfrm>
            <a:off x="812627" y="6483554"/>
            <a:ext cx="1923244" cy="2622346"/>
            <a:chOff x="0" y="9525"/>
            <a:chExt cx="2564325" cy="3496461"/>
          </a:xfrm>
        </p:grpSpPr>
        <p:sp>
          <p:nvSpPr>
            <p:cNvPr id="46" name="TextBox 46"/>
            <p:cNvSpPr txBox="1"/>
            <p:nvPr/>
          </p:nvSpPr>
          <p:spPr>
            <a:xfrm>
              <a:off x="0" y="9525"/>
              <a:ext cx="2564325" cy="701632"/>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Liderazgo en salud mundial</a:t>
              </a:r>
            </a:p>
          </p:txBody>
        </p:sp>
        <p:sp>
          <p:nvSpPr>
            <p:cNvPr id="47" name="TextBox 47"/>
            <p:cNvSpPr txBox="1"/>
            <p:nvPr/>
          </p:nvSpPr>
          <p:spPr>
            <a:xfrm>
              <a:off x="0" y="1207921"/>
              <a:ext cx="2564325" cy="2298065"/>
            </a:xfrm>
            <a:prstGeom prst="rect">
              <a:avLst/>
            </a:prstGeom>
          </p:spPr>
          <p:txBody>
            <a:bodyPr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Representa a las profesiones en las reuniones de los líderes de la comunidad sanitaria mundial</a:t>
              </a:r>
            </a:p>
          </p:txBody>
        </p:sp>
      </p:grpSp>
      <p:grpSp>
        <p:nvGrpSpPr>
          <p:cNvPr id="48" name="Group 48"/>
          <p:cNvGrpSpPr/>
          <p:nvPr/>
        </p:nvGrpSpPr>
        <p:grpSpPr>
          <a:xfrm>
            <a:off x="3657600" y="6483554"/>
            <a:ext cx="2206754" cy="2241346"/>
            <a:chOff x="-137235" y="9525"/>
            <a:chExt cx="2942338" cy="2988460"/>
          </a:xfrm>
        </p:grpSpPr>
        <p:sp>
          <p:nvSpPr>
            <p:cNvPr id="49" name="TextBox 49"/>
            <p:cNvSpPr txBox="1"/>
            <p:nvPr/>
          </p:nvSpPr>
          <p:spPr>
            <a:xfrm>
              <a:off x="0" y="9525"/>
              <a:ext cx="2564325" cy="701561"/>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Gobernanza de la OMS</a:t>
              </a:r>
            </a:p>
          </p:txBody>
        </p:sp>
        <p:sp>
          <p:nvSpPr>
            <p:cNvPr id="50" name="TextBox 50"/>
            <p:cNvSpPr txBox="1"/>
            <p:nvPr/>
          </p:nvSpPr>
          <p:spPr>
            <a:xfrm>
              <a:off x="-137235" y="1028215"/>
              <a:ext cx="2942338" cy="1969770"/>
            </a:xfrm>
            <a:prstGeom prst="rect">
              <a:avLst/>
            </a:prstGeom>
          </p:spPr>
          <p:txBody>
            <a:bodyPr wrap="square"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Declaraciones conjuntas a los órganos rectores de la OMS; Eventos paralelos a la Asamblea Mundial de la Salud</a:t>
              </a:r>
            </a:p>
          </p:txBody>
        </p:sp>
      </p:grpSp>
      <p:grpSp>
        <p:nvGrpSpPr>
          <p:cNvPr id="51" name="Group 51"/>
          <p:cNvGrpSpPr/>
          <p:nvPr/>
        </p:nvGrpSpPr>
        <p:grpSpPr>
          <a:xfrm>
            <a:off x="6708428" y="6483554"/>
            <a:ext cx="1923244" cy="2400256"/>
            <a:chOff x="0" y="9525"/>
            <a:chExt cx="2564325" cy="3200343"/>
          </a:xfrm>
        </p:grpSpPr>
        <p:sp>
          <p:nvSpPr>
            <p:cNvPr id="52" name="TextBox 52"/>
            <p:cNvSpPr txBox="1"/>
            <p:nvPr/>
          </p:nvSpPr>
          <p:spPr>
            <a:xfrm>
              <a:off x="0" y="9525"/>
              <a:ext cx="2564325" cy="346018"/>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Promoción</a:t>
              </a:r>
            </a:p>
          </p:txBody>
        </p:sp>
        <p:sp>
          <p:nvSpPr>
            <p:cNvPr id="53" name="TextBox 53"/>
            <p:cNvSpPr txBox="1"/>
            <p:nvPr/>
          </p:nvSpPr>
          <p:spPr>
            <a:xfrm>
              <a:off x="0" y="583507"/>
              <a:ext cx="2564325" cy="2626361"/>
            </a:xfrm>
            <a:prstGeom prst="rect">
              <a:avLst/>
            </a:prstGeom>
          </p:spPr>
          <p:txBody>
            <a:bodyPr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Webinarios, eventos, comunicados de prensa, campañas de comunicación sobre cuestiones relacionadas con el personal de la salud</a:t>
              </a:r>
            </a:p>
          </p:txBody>
        </p:sp>
      </p:grpSp>
      <p:grpSp>
        <p:nvGrpSpPr>
          <p:cNvPr id="54" name="Group 54"/>
          <p:cNvGrpSpPr/>
          <p:nvPr/>
        </p:nvGrpSpPr>
        <p:grpSpPr>
          <a:xfrm>
            <a:off x="9656328" y="6483554"/>
            <a:ext cx="1923244" cy="1928303"/>
            <a:chOff x="0" y="9525"/>
            <a:chExt cx="2564325" cy="2571070"/>
          </a:xfrm>
        </p:grpSpPr>
        <p:sp>
          <p:nvSpPr>
            <p:cNvPr id="55" name="TextBox 55"/>
            <p:cNvSpPr txBox="1"/>
            <p:nvPr/>
          </p:nvSpPr>
          <p:spPr>
            <a:xfrm>
              <a:off x="0" y="9525"/>
              <a:ext cx="2564325" cy="701632"/>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Declaraciones políticas</a:t>
              </a:r>
            </a:p>
          </p:txBody>
        </p:sp>
        <p:sp>
          <p:nvSpPr>
            <p:cNvPr id="56" name="TextBox 56"/>
            <p:cNvSpPr txBox="1"/>
            <p:nvPr/>
          </p:nvSpPr>
          <p:spPr>
            <a:xfrm>
              <a:off x="0" y="939121"/>
              <a:ext cx="2564325" cy="1641474"/>
            </a:xfrm>
            <a:prstGeom prst="rect">
              <a:avLst/>
            </a:prstGeom>
          </p:spPr>
          <p:txBody>
            <a:bodyPr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Liderazgo mundial en cuestiones comunes, como la colaboración interprofesional</a:t>
              </a:r>
            </a:p>
          </p:txBody>
        </p:sp>
      </p:grpSp>
      <p:grpSp>
        <p:nvGrpSpPr>
          <p:cNvPr id="57" name="Group 57"/>
          <p:cNvGrpSpPr/>
          <p:nvPr/>
        </p:nvGrpSpPr>
        <p:grpSpPr>
          <a:xfrm>
            <a:off x="12604229" y="6483554"/>
            <a:ext cx="1923244" cy="2646506"/>
            <a:chOff x="0" y="9525"/>
            <a:chExt cx="2564325" cy="3528674"/>
          </a:xfrm>
        </p:grpSpPr>
        <p:sp>
          <p:nvSpPr>
            <p:cNvPr id="58" name="TextBox 58"/>
            <p:cNvSpPr txBox="1"/>
            <p:nvPr/>
          </p:nvSpPr>
          <p:spPr>
            <a:xfrm>
              <a:off x="0" y="9525"/>
              <a:ext cx="2564325" cy="346054"/>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Alianzas</a:t>
              </a:r>
            </a:p>
          </p:txBody>
        </p:sp>
        <p:sp>
          <p:nvSpPr>
            <p:cNvPr id="59" name="TextBox 59"/>
            <p:cNvSpPr txBox="1"/>
            <p:nvPr/>
          </p:nvSpPr>
          <p:spPr>
            <a:xfrm>
              <a:off x="0" y="583544"/>
              <a:ext cx="2564325" cy="2954655"/>
            </a:xfrm>
            <a:prstGeom prst="rect">
              <a:avLst/>
            </a:prstGeom>
          </p:spPr>
          <p:txBody>
            <a:bodyPr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Memorando de entendimiento con la OMS en 2022, Invitado frecuentemente a colaborar con actores mundiales del ámbito de la salud</a:t>
              </a:r>
            </a:p>
          </p:txBody>
        </p:sp>
      </p:grpSp>
      <p:grpSp>
        <p:nvGrpSpPr>
          <p:cNvPr id="60" name="Group 60"/>
          <p:cNvGrpSpPr/>
          <p:nvPr/>
        </p:nvGrpSpPr>
        <p:grpSpPr>
          <a:xfrm>
            <a:off x="15552130" y="6483554"/>
            <a:ext cx="1923244" cy="2666967"/>
            <a:chOff x="0" y="9525"/>
            <a:chExt cx="2564325" cy="3555956"/>
          </a:xfrm>
        </p:grpSpPr>
        <p:sp>
          <p:nvSpPr>
            <p:cNvPr id="61" name="TextBox 61"/>
            <p:cNvSpPr txBox="1"/>
            <p:nvPr/>
          </p:nvSpPr>
          <p:spPr>
            <a:xfrm>
              <a:off x="0" y="9525"/>
              <a:ext cx="2564325" cy="701632"/>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Publicaciones únicas</a:t>
              </a:r>
            </a:p>
          </p:txBody>
        </p:sp>
        <p:sp>
          <p:nvSpPr>
            <p:cNvPr id="62" name="TextBox 62"/>
            <p:cNvSpPr txBox="1"/>
            <p:nvPr/>
          </p:nvSpPr>
          <p:spPr>
            <a:xfrm>
              <a:off x="0" y="939121"/>
              <a:ext cx="2564325" cy="2626360"/>
            </a:xfrm>
            <a:prstGeom prst="rect">
              <a:avLst/>
            </a:prstGeom>
          </p:spPr>
          <p:txBody>
            <a:bodyPr lIns="0" tIns="0" rIns="0" bIns="0" rtlCol="0" anchor="t">
              <a:spAutoFit/>
            </a:bodyPr>
            <a:lstStyle/>
            <a:p>
              <a:pPr algn="ctr">
                <a:spcBef>
                  <a:spcPct val="0"/>
                </a:spcBef>
              </a:pPr>
              <a:r>
                <a:rPr lang="es-ES" sz="1600" noProof="0" dirty="0">
                  <a:solidFill>
                    <a:srgbClr val="000000"/>
                  </a:solidFill>
                  <a:latin typeface="Open Sans"/>
                  <a:ea typeface="Open Sans"/>
                  <a:cs typeface="Open Sans"/>
                  <a:sym typeface="Open Sans"/>
                </a:rPr>
                <a:t>Informe sobre el impacto de la COVID en las profesiones basado en datos de los miembros, publicado por la OMS</a:t>
              </a:r>
            </a:p>
          </p:txBody>
        </p:sp>
      </p:grpSp>
      <p:sp>
        <p:nvSpPr>
          <p:cNvPr id="63" name="Freeform 6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s-ES" noProof="0" dirty="0"/>
          </a:p>
        </p:txBody>
      </p:sp>
      <p:sp>
        <p:nvSpPr>
          <p:cNvPr id="64" name="Freeform 64"/>
          <p:cNvSpPr/>
          <p:nvPr/>
        </p:nvSpPr>
        <p:spPr>
          <a:xfrm>
            <a:off x="1476288" y="3128125"/>
            <a:ext cx="602760" cy="602760"/>
          </a:xfrm>
          <a:custGeom>
            <a:avLst/>
            <a:gdLst/>
            <a:ahLst/>
            <a:cxnLst/>
            <a:rect l="l" t="t" r="r" b="b"/>
            <a:pathLst>
              <a:path w="602760" h="602760">
                <a:moveTo>
                  <a:pt x="0" y="0"/>
                </a:moveTo>
                <a:lnTo>
                  <a:pt x="602761" y="0"/>
                </a:lnTo>
                <a:lnTo>
                  <a:pt x="602761" y="602760"/>
                </a:lnTo>
                <a:lnTo>
                  <a:pt x="0" y="60276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ES" noProof="0" dirty="0"/>
          </a:p>
        </p:txBody>
      </p:sp>
      <p:sp>
        <p:nvSpPr>
          <p:cNvPr id="65" name="Freeform 65"/>
          <p:cNvSpPr/>
          <p:nvPr/>
        </p:nvSpPr>
        <p:spPr>
          <a:xfrm>
            <a:off x="16205296" y="3223375"/>
            <a:ext cx="616912" cy="514350"/>
          </a:xfrm>
          <a:custGeom>
            <a:avLst/>
            <a:gdLst/>
            <a:ahLst/>
            <a:cxnLst/>
            <a:rect l="l" t="t" r="r" b="b"/>
            <a:pathLst>
              <a:path w="616912" h="514350">
                <a:moveTo>
                  <a:pt x="0" y="0"/>
                </a:moveTo>
                <a:lnTo>
                  <a:pt x="616911" y="0"/>
                </a:lnTo>
                <a:lnTo>
                  <a:pt x="616911" y="514350"/>
                </a:lnTo>
                <a:lnTo>
                  <a:pt x="0" y="51435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s-ES" noProof="0" dirty="0"/>
          </a:p>
        </p:txBody>
      </p:sp>
      <p:sp>
        <p:nvSpPr>
          <p:cNvPr id="66" name="Freeform 66"/>
          <p:cNvSpPr/>
          <p:nvPr/>
        </p:nvSpPr>
        <p:spPr>
          <a:xfrm>
            <a:off x="234128" y="218097"/>
            <a:ext cx="3689841" cy="934760"/>
          </a:xfrm>
          <a:custGeom>
            <a:avLst/>
            <a:gdLst/>
            <a:ahLst/>
            <a:cxnLst/>
            <a:rect l="l" t="t" r="r" b="b"/>
            <a:pathLst>
              <a:path w="3689841" h="934760">
                <a:moveTo>
                  <a:pt x="0" y="0"/>
                </a:moveTo>
                <a:lnTo>
                  <a:pt x="3689841" y="0"/>
                </a:lnTo>
                <a:lnTo>
                  <a:pt x="3689841" y="934760"/>
                </a:lnTo>
                <a:lnTo>
                  <a:pt x="0" y="934760"/>
                </a:lnTo>
                <a:lnTo>
                  <a:pt x="0" y="0"/>
                </a:lnTo>
                <a:close/>
              </a:path>
            </a:pathLst>
          </a:custGeom>
          <a:blipFill>
            <a:blip r:embed="rId26"/>
            <a:stretch>
              <a:fillRect/>
            </a:stretch>
          </a:blipFill>
        </p:spPr>
        <p:txBody>
          <a:bodyPr/>
          <a:lstStyle/>
          <a:p>
            <a:endParaRPr lang="es-ES" noProof="0" dirty="0"/>
          </a:p>
        </p:txBody>
      </p:sp>
      <p:sp>
        <p:nvSpPr>
          <p:cNvPr id="67" name="Freeform 67"/>
          <p:cNvSpPr/>
          <p:nvPr/>
        </p:nvSpPr>
        <p:spPr>
          <a:xfrm>
            <a:off x="10387564" y="3123362"/>
            <a:ext cx="460772" cy="614362"/>
          </a:xfrm>
          <a:custGeom>
            <a:avLst/>
            <a:gdLst/>
            <a:ahLst/>
            <a:cxnLst/>
            <a:rect l="l" t="t" r="r" b="b"/>
            <a:pathLst>
              <a:path w="460772" h="614362">
                <a:moveTo>
                  <a:pt x="0" y="0"/>
                </a:moveTo>
                <a:lnTo>
                  <a:pt x="460772" y="0"/>
                </a:lnTo>
                <a:lnTo>
                  <a:pt x="460772" y="614363"/>
                </a:lnTo>
                <a:lnTo>
                  <a:pt x="0" y="614363"/>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s-ES" noProof="0" dirty="0"/>
          </a:p>
        </p:txBody>
      </p:sp>
      <p:sp>
        <p:nvSpPr>
          <p:cNvPr id="68" name="Freeform 68"/>
          <p:cNvSpPr/>
          <p:nvPr/>
        </p:nvSpPr>
        <p:spPr>
          <a:xfrm>
            <a:off x="13258974" y="3177240"/>
            <a:ext cx="560485" cy="560485"/>
          </a:xfrm>
          <a:custGeom>
            <a:avLst/>
            <a:gdLst/>
            <a:ahLst/>
            <a:cxnLst/>
            <a:rect l="l" t="t" r="r" b="b"/>
            <a:pathLst>
              <a:path w="560485" h="560485">
                <a:moveTo>
                  <a:pt x="0" y="0"/>
                </a:moveTo>
                <a:lnTo>
                  <a:pt x="560485" y="0"/>
                </a:lnTo>
                <a:lnTo>
                  <a:pt x="560485" y="560485"/>
                </a:lnTo>
                <a:lnTo>
                  <a:pt x="0" y="560485"/>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s-ES"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a:off x="998821" y="242650"/>
            <a:ext cx="16290358" cy="9163327"/>
          </a:xfrm>
          <a:custGeom>
            <a:avLst/>
            <a:gdLst/>
            <a:ahLst/>
            <a:cxnLst/>
            <a:rect l="l" t="t" r="r" b="b"/>
            <a:pathLst>
              <a:path w="16290358" h="9163327">
                <a:moveTo>
                  <a:pt x="0" y="0"/>
                </a:moveTo>
                <a:lnTo>
                  <a:pt x="16290358" y="0"/>
                </a:lnTo>
                <a:lnTo>
                  <a:pt x="16290358" y="9163327"/>
                </a:lnTo>
                <a:lnTo>
                  <a:pt x="0" y="9163327"/>
                </a:lnTo>
                <a:lnTo>
                  <a:pt x="0" y="0"/>
                </a:lnTo>
                <a:close/>
              </a:path>
            </a:pathLst>
          </a:custGeom>
          <a:blipFill>
            <a:blip r:embed="rId4"/>
            <a:stretch>
              <a:fillRect/>
            </a:stretch>
          </a:blipFill>
        </p:spPr>
        <p:txBody>
          <a:bodyPr/>
          <a:lstStyle/>
          <a:p>
            <a:endParaRPr lang="en-CH" dirty="0"/>
          </a:p>
        </p:txBody>
      </p:sp>
      <p:sp>
        <p:nvSpPr>
          <p:cNvPr id="3" name="Freeform 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5"/>
            <a:stretch>
              <a:fillRect/>
            </a:stretch>
          </a:blipFill>
        </p:spPr>
        <p:txBody>
          <a:bodyPr/>
          <a:lstStyle/>
          <a:p>
            <a:endParaRPr lang="en-CH"/>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AutoShape 2"/>
          <p:cNvSpPr/>
          <p:nvPr/>
        </p:nvSpPr>
        <p:spPr>
          <a:xfrm flipV="1">
            <a:off x="1985157" y="5215959"/>
            <a:ext cx="14317687" cy="0"/>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3" name="Freeform 3"/>
          <p:cNvSpPr/>
          <p:nvPr/>
        </p:nvSpPr>
        <p:spPr>
          <a:xfrm flipH="1">
            <a:off x="102870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4" name="Freeform 4"/>
          <p:cNvSpPr/>
          <p:nvPr/>
        </p:nvSpPr>
        <p:spPr>
          <a:xfrm flipH="1">
            <a:off x="389163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Freeform 5"/>
          <p:cNvSpPr/>
          <p:nvPr/>
        </p:nvSpPr>
        <p:spPr>
          <a:xfrm flipH="1">
            <a:off x="6754575"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noProof="0" dirty="0"/>
          </a:p>
        </p:txBody>
      </p:sp>
      <p:sp>
        <p:nvSpPr>
          <p:cNvPr id="6" name="Freeform 6"/>
          <p:cNvSpPr/>
          <p:nvPr/>
        </p:nvSpPr>
        <p:spPr>
          <a:xfrm flipH="1">
            <a:off x="9617512"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noProof="0" dirty="0"/>
          </a:p>
        </p:txBody>
      </p:sp>
      <p:sp>
        <p:nvSpPr>
          <p:cNvPr id="7" name="Freeform 7"/>
          <p:cNvSpPr/>
          <p:nvPr/>
        </p:nvSpPr>
        <p:spPr>
          <a:xfrm flipH="1">
            <a:off x="1248045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noProof="0" dirty="0"/>
          </a:p>
        </p:txBody>
      </p:sp>
      <p:sp>
        <p:nvSpPr>
          <p:cNvPr id="8" name="Freeform 8"/>
          <p:cNvSpPr/>
          <p:nvPr/>
        </p:nvSpPr>
        <p:spPr>
          <a:xfrm flipH="1">
            <a:off x="1534638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 noProof="0" dirty="0"/>
          </a:p>
        </p:txBody>
      </p:sp>
      <p:sp>
        <p:nvSpPr>
          <p:cNvPr id="9" name="AutoShape 9"/>
          <p:cNvSpPr/>
          <p:nvPr/>
        </p:nvSpPr>
        <p:spPr>
          <a:xfrm flipV="1">
            <a:off x="3416625" y="5977959"/>
            <a:ext cx="0" cy="2529306"/>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10" name="AutoShape 10"/>
          <p:cNvSpPr/>
          <p:nvPr/>
        </p:nvSpPr>
        <p:spPr>
          <a:xfrm flipV="1">
            <a:off x="6279563" y="5977959"/>
            <a:ext cx="0" cy="2529306"/>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11" name="AutoShape 11"/>
          <p:cNvSpPr/>
          <p:nvPr/>
        </p:nvSpPr>
        <p:spPr>
          <a:xfrm flipV="1">
            <a:off x="9142500" y="5977959"/>
            <a:ext cx="0" cy="2529306"/>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12" name="AutoShape 12"/>
          <p:cNvSpPr/>
          <p:nvPr/>
        </p:nvSpPr>
        <p:spPr>
          <a:xfrm flipV="1">
            <a:off x="12005437" y="5977959"/>
            <a:ext cx="0" cy="2529306"/>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13" name="AutoShape 13"/>
          <p:cNvSpPr/>
          <p:nvPr/>
        </p:nvSpPr>
        <p:spPr>
          <a:xfrm flipV="1">
            <a:off x="14868375" y="5977959"/>
            <a:ext cx="0" cy="2529306"/>
          </a:xfrm>
          <a:prstGeom prst="line">
            <a:avLst/>
          </a:prstGeom>
          <a:ln w="38100" cap="rnd">
            <a:solidFill>
              <a:srgbClr val="C6C8CC"/>
            </a:solidFill>
            <a:prstDash val="sysDot"/>
            <a:headEnd type="none" w="sm" len="sm"/>
            <a:tailEnd type="none" w="sm" len="sm"/>
          </a:ln>
        </p:spPr>
        <p:txBody>
          <a:bodyPr/>
          <a:lstStyle/>
          <a:p>
            <a:endParaRPr lang="es-ES" noProof="0" dirty="0"/>
          </a:p>
        </p:txBody>
      </p:sp>
      <p:sp>
        <p:nvSpPr>
          <p:cNvPr id="14" name="Freeform 14"/>
          <p:cNvSpPr/>
          <p:nvPr/>
        </p:nvSpPr>
        <p:spPr>
          <a:xfrm>
            <a:off x="15953752" y="3300297"/>
            <a:ext cx="698182" cy="762000"/>
          </a:xfrm>
          <a:custGeom>
            <a:avLst/>
            <a:gdLst/>
            <a:ahLst/>
            <a:cxnLst/>
            <a:rect l="l" t="t" r="r" b="b"/>
            <a:pathLst>
              <a:path w="698182" h="762000">
                <a:moveTo>
                  <a:pt x="0" y="0"/>
                </a:moveTo>
                <a:lnTo>
                  <a:pt x="698183" y="0"/>
                </a:lnTo>
                <a:lnTo>
                  <a:pt x="698183" y="762000"/>
                </a:lnTo>
                <a:lnTo>
                  <a:pt x="0" y="7620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noProof="0" dirty="0"/>
          </a:p>
        </p:txBody>
      </p:sp>
      <p:sp>
        <p:nvSpPr>
          <p:cNvPr id="15" name="TextBox 15"/>
          <p:cNvSpPr txBox="1"/>
          <p:nvPr/>
        </p:nvSpPr>
        <p:spPr>
          <a:xfrm>
            <a:off x="2476500" y="845513"/>
            <a:ext cx="13335000" cy="537823"/>
          </a:xfrm>
          <a:prstGeom prst="rect">
            <a:avLst/>
          </a:prstGeom>
        </p:spPr>
        <p:txBody>
          <a:bodyPr lIns="0" tIns="0" rIns="0" bIns="0" rtlCol="0" anchor="t">
            <a:spAutoFit/>
          </a:bodyPr>
          <a:lstStyle/>
          <a:p>
            <a:pPr algn="ctr">
              <a:lnSpc>
                <a:spcPts val="4480"/>
              </a:lnSpc>
              <a:spcBef>
                <a:spcPct val="0"/>
              </a:spcBef>
            </a:pPr>
            <a:r>
              <a:rPr lang="es-ES" sz="3200" b="1" noProof="0" dirty="0">
                <a:solidFill>
                  <a:srgbClr val="000000"/>
                </a:solidFill>
                <a:latin typeface="Montserrat Semi-Bold"/>
                <a:ea typeface="Montserrat Semi-Bold"/>
                <a:cs typeface="Montserrat Semi-Bold"/>
                <a:sym typeface="Montserrat Semi-Bold"/>
              </a:rPr>
              <a:t>Fortalecimiento de la comunidad</a:t>
            </a:r>
          </a:p>
        </p:txBody>
      </p:sp>
      <p:grpSp>
        <p:nvGrpSpPr>
          <p:cNvPr id="16" name="Group 16"/>
          <p:cNvGrpSpPr/>
          <p:nvPr/>
        </p:nvGrpSpPr>
        <p:grpSpPr>
          <a:xfrm>
            <a:off x="1028700" y="6483483"/>
            <a:ext cx="1912913" cy="1789891"/>
            <a:chOff x="0" y="0"/>
            <a:chExt cx="2550551" cy="2386522"/>
          </a:xfrm>
        </p:grpSpPr>
        <p:sp>
          <p:nvSpPr>
            <p:cNvPr id="17" name="TextBox 17"/>
            <p:cNvSpPr txBox="1"/>
            <p:nvPr/>
          </p:nvSpPr>
          <p:spPr>
            <a:xfrm>
              <a:off x="0" y="9525"/>
              <a:ext cx="2550551" cy="701561"/>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Colaboración regular</a:t>
              </a:r>
            </a:p>
          </p:txBody>
        </p:sp>
        <p:sp>
          <p:nvSpPr>
            <p:cNvPr id="18" name="TextBox 18"/>
            <p:cNvSpPr txBox="1"/>
            <p:nvPr/>
          </p:nvSpPr>
          <p:spPr>
            <a:xfrm>
              <a:off x="0" y="939049"/>
              <a:ext cx="2550551" cy="1447472"/>
            </a:xfrm>
            <a:prstGeom prst="rect">
              <a:avLst/>
            </a:prstGeom>
          </p:spPr>
          <p:txBody>
            <a:bodyPr lIns="0" tIns="0" rIns="0" bIns="0" rtlCol="0" anchor="t">
              <a:spAutoFit/>
            </a:bodyPr>
            <a:lstStyle/>
            <a:p>
              <a:pPr algn="ctr">
                <a:lnSpc>
                  <a:spcPts val="2240"/>
                </a:lnSpc>
                <a:spcBef>
                  <a:spcPct val="0"/>
                </a:spcBef>
              </a:pPr>
              <a:r>
                <a:rPr lang="es-ES" sz="1600" noProof="0" dirty="0">
                  <a:solidFill>
                    <a:srgbClr val="000000"/>
                  </a:solidFill>
                  <a:latin typeface="Open Sans"/>
                  <a:ea typeface="Open Sans"/>
                  <a:cs typeface="Open Sans"/>
                  <a:sym typeface="Open Sans"/>
                </a:rPr>
                <a:t>por ejemplo, a nivel de directores generales, con el fin de identificar prioridades y orientaciones comunes</a:t>
              </a:r>
            </a:p>
          </p:txBody>
        </p:sp>
      </p:grpSp>
      <p:grpSp>
        <p:nvGrpSpPr>
          <p:cNvPr id="19" name="Group 19"/>
          <p:cNvGrpSpPr/>
          <p:nvPr/>
        </p:nvGrpSpPr>
        <p:grpSpPr>
          <a:xfrm>
            <a:off x="3891637" y="6490627"/>
            <a:ext cx="1912913" cy="2973603"/>
            <a:chOff x="0" y="9525"/>
            <a:chExt cx="2550551" cy="3964803"/>
          </a:xfrm>
        </p:grpSpPr>
        <p:sp>
          <p:nvSpPr>
            <p:cNvPr id="20" name="TextBox 20"/>
            <p:cNvSpPr txBox="1"/>
            <p:nvPr/>
          </p:nvSpPr>
          <p:spPr>
            <a:xfrm>
              <a:off x="0" y="9525"/>
              <a:ext cx="2550551" cy="346018"/>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Apoyo entre pares</a:t>
              </a:r>
            </a:p>
          </p:txBody>
        </p:sp>
        <p:sp>
          <p:nvSpPr>
            <p:cNvPr id="21" name="TextBox 21"/>
            <p:cNvSpPr txBox="1"/>
            <p:nvPr/>
          </p:nvSpPr>
          <p:spPr>
            <a:xfrm>
              <a:off x="0" y="988297"/>
              <a:ext cx="2550551" cy="2986031"/>
            </a:xfrm>
            <a:prstGeom prst="rect">
              <a:avLst/>
            </a:prstGeom>
          </p:spPr>
          <p:txBody>
            <a:bodyPr lIns="0" tIns="0" rIns="0" bIns="0" rtlCol="0" anchor="t">
              <a:spAutoFit/>
            </a:bodyPr>
            <a:lstStyle/>
            <a:p>
              <a:pPr algn="ctr">
                <a:lnSpc>
                  <a:spcPts val="2240"/>
                </a:lnSpc>
                <a:spcBef>
                  <a:spcPct val="0"/>
                </a:spcBef>
              </a:pPr>
              <a:r>
                <a:rPr lang="es-ES" sz="1600" dirty="0">
                  <a:solidFill>
                    <a:srgbClr val="000000"/>
                  </a:solidFill>
                  <a:latin typeface="Open Sans"/>
                  <a:ea typeface="Open Sans"/>
                  <a:cs typeface="Open Sans"/>
                  <a:sym typeface="Open Sans"/>
                </a:rPr>
                <a:t>s</a:t>
              </a:r>
              <a:r>
                <a:rPr lang="es-ES" sz="1600" noProof="0" dirty="0">
                  <a:solidFill>
                    <a:srgbClr val="000000"/>
                  </a:solidFill>
                  <a:latin typeface="Open Sans"/>
                  <a:ea typeface="Open Sans"/>
                  <a:cs typeface="Open Sans"/>
                  <a:sym typeface="Open Sans"/>
                </a:rPr>
                <a:t>e favorecen las conexiones laterales en reuniones periódicas de los equipos encargados de las políticas y la comunicación</a:t>
              </a:r>
            </a:p>
          </p:txBody>
        </p:sp>
      </p:grpSp>
      <p:sp>
        <p:nvSpPr>
          <p:cNvPr id="22" name="TextBox 22"/>
          <p:cNvSpPr txBox="1"/>
          <p:nvPr/>
        </p:nvSpPr>
        <p:spPr>
          <a:xfrm>
            <a:off x="2476500" y="1519349"/>
            <a:ext cx="13335000" cy="333375"/>
          </a:xfrm>
          <a:prstGeom prst="rect">
            <a:avLst/>
          </a:prstGeom>
        </p:spPr>
        <p:txBody>
          <a:bodyPr lIns="0" tIns="0" rIns="0" bIns="0" rtlCol="0" anchor="t">
            <a:spAutoFit/>
          </a:bodyPr>
          <a:lstStyle/>
          <a:p>
            <a:pPr algn="ctr">
              <a:lnSpc>
                <a:spcPts val="2640"/>
              </a:lnSpc>
              <a:spcBef>
                <a:spcPct val="0"/>
              </a:spcBef>
            </a:pPr>
            <a:r>
              <a:rPr lang="es-ES" sz="2200" noProof="0" dirty="0">
                <a:solidFill>
                  <a:srgbClr val="000000"/>
                </a:solidFill>
                <a:latin typeface="Open Sans"/>
                <a:ea typeface="Open Sans"/>
                <a:cs typeface="Open Sans"/>
                <a:sym typeface="Open Sans"/>
              </a:rPr>
              <a:t>Las profesiones de la salud se apoyan mutuamente</a:t>
            </a:r>
          </a:p>
        </p:txBody>
      </p:sp>
      <p:grpSp>
        <p:nvGrpSpPr>
          <p:cNvPr id="23" name="Group 23"/>
          <p:cNvGrpSpPr/>
          <p:nvPr/>
        </p:nvGrpSpPr>
        <p:grpSpPr>
          <a:xfrm>
            <a:off x="6754575" y="6490627"/>
            <a:ext cx="1912913" cy="2395332"/>
            <a:chOff x="0" y="9525"/>
            <a:chExt cx="2550551" cy="3193775"/>
          </a:xfrm>
        </p:grpSpPr>
        <p:sp>
          <p:nvSpPr>
            <p:cNvPr id="24" name="TextBox 24"/>
            <p:cNvSpPr txBox="1"/>
            <p:nvPr/>
          </p:nvSpPr>
          <p:spPr>
            <a:xfrm>
              <a:off x="0" y="9525"/>
              <a:ext cx="2550551" cy="346018"/>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Resultados comunes</a:t>
              </a:r>
            </a:p>
          </p:txBody>
        </p:sp>
        <p:sp>
          <p:nvSpPr>
            <p:cNvPr id="25" name="TextBox 25"/>
            <p:cNvSpPr txBox="1"/>
            <p:nvPr/>
          </p:nvSpPr>
          <p:spPr>
            <a:xfrm>
              <a:off x="0" y="969611"/>
              <a:ext cx="2550551" cy="2233689"/>
            </a:xfrm>
            <a:prstGeom prst="rect">
              <a:avLst/>
            </a:prstGeom>
          </p:spPr>
          <p:txBody>
            <a:bodyPr lIns="0" tIns="0" rIns="0" bIns="0" rtlCol="0" anchor="t">
              <a:spAutoFit/>
            </a:bodyPr>
            <a:lstStyle/>
            <a:p>
              <a:pPr algn="ctr">
                <a:lnSpc>
                  <a:spcPts val="2240"/>
                </a:lnSpc>
                <a:spcBef>
                  <a:spcPct val="0"/>
                </a:spcBef>
              </a:pPr>
              <a:r>
                <a:rPr lang="es-ES" sz="1600" noProof="0" dirty="0">
                  <a:solidFill>
                    <a:srgbClr val="000000"/>
                  </a:solidFill>
                  <a:latin typeface="Open Sans"/>
                  <a:ea typeface="Open Sans"/>
                  <a:cs typeface="Open Sans"/>
                  <a:sym typeface="Open Sans"/>
                </a:rPr>
                <a:t>elaborados a través de debates colaborativos entre los equipos encargados de las políticas</a:t>
              </a:r>
            </a:p>
          </p:txBody>
        </p:sp>
      </p:grpSp>
      <p:grpSp>
        <p:nvGrpSpPr>
          <p:cNvPr id="26" name="Group 26"/>
          <p:cNvGrpSpPr/>
          <p:nvPr/>
        </p:nvGrpSpPr>
        <p:grpSpPr>
          <a:xfrm>
            <a:off x="9617512" y="6490627"/>
            <a:ext cx="1912913" cy="2654538"/>
            <a:chOff x="0" y="9525"/>
            <a:chExt cx="2550551" cy="3539384"/>
          </a:xfrm>
        </p:grpSpPr>
        <p:sp>
          <p:nvSpPr>
            <p:cNvPr id="27" name="TextBox 27"/>
            <p:cNvSpPr txBox="1"/>
            <p:nvPr/>
          </p:nvSpPr>
          <p:spPr>
            <a:xfrm>
              <a:off x="0" y="9525"/>
              <a:ext cx="2550551" cy="701561"/>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Campañas comunes</a:t>
              </a:r>
            </a:p>
          </p:txBody>
        </p:sp>
        <p:sp>
          <p:nvSpPr>
            <p:cNvPr id="28" name="TextBox 28"/>
            <p:cNvSpPr txBox="1"/>
            <p:nvPr/>
          </p:nvSpPr>
          <p:spPr>
            <a:xfrm>
              <a:off x="0" y="939049"/>
              <a:ext cx="2550551" cy="2609860"/>
            </a:xfrm>
            <a:prstGeom prst="rect">
              <a:avLst/>
            </a:prstGeom>
          </p:spPr>
          <p:txBody>
            <a:bodyPr lIns="0" tIns="0" rIns="0" bIns="0" rtlCol="0" anchor="t">
              <a:spAutoFit/>
            </a:bodyPr>
            <a:lstStyle/>
            <a:p>
              <a:pPr algn="ctr">
                <a:lnSpc>
                  <a:spcPts val="2240"/>
                </a:lnSpc>
                <a:spcBef>
                  <a:spcPct val="0"/>
                </a:spcBef>
              </a:pPr>
              <a:r>
                <a:rPr lang="es-ES" sz="1600" noProof="0" dirty="0">
                  <a:solidFill>
                    <a:srgbClr val="000000"/>
                  </a:solidFill>
                  <a:latin typeface="Open Sans"/>
                  <a:ea typeface="Open Sans"/>
                  <a:cs typeface="Open Sans"/>
                  <a:sym typeface="Open Sans"/>
                </a:rPr>
                <a:t>los equipos de comunicación de los miembros amplifican los mensajes de la AMPS y los de otros miembros</a:t>
              </a:r>
            </a:p>
          </p:txBody>
        </p:sp>
      </p:grpSp>
      <p:grpSp>
        <p:nvGrpSpPr>
          <p:cNvPr id="29" name="Group 29"/>
          <p:cNvGrpSpPr/>
          <p:nvPr/>
        </p:nvGrpSpPr>
        <p:grpSpPr>
          <a:xfrm>
            <a:off x="12480450" y="6483483"/>
            <a:ext cx="1912913" cy="1513688"/>
            <a:chOff x="0" y="0"/>
            <a:chExt cx="2550551" cy="2018250"/>
          </a:xfrm>
        </p:grpSpPr>
        <p:sp>
          <p:nvSpPr>
            <p:cNvPr id="30" name="TextBox 30"/>
            <p:cNvSpPr txBox="1"/>
            <p:nvPr/>
          </p:nvSpPr>
          <p:spPr>
            <a:xfrm>
              <a:off x="0" y="9525"/>
              <a:ext cx="2550551" cy="701561"/>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Promoción mutua</a:t>
              </a:r>
            </a:p>
          </p:txBody>
        </p:sp>
        <p:sp>
          <p:nvSpPr>
            <p:cNvPr id="31" name="TextBox 31"/>
            <p:cNvSpPr txBox="1"/>
            <p:nvPr/>
          </p:nvSpPr>
          <p:spPr>
            <a:xfrm>
              <a:off x="0" y="939049"/>
              <a:ext cx="2550551" cy="1079201"/>
            </a:xfrm>
            <a:prstGeom prst="rect">
              <a:avLst/>
            </a:prstGeom>
          </p:spPr>
          <p:txBody>
            <a:bodyPr lIns="0" tIns="0" rIns="0" bIns="0" rtlCol="0" anchor="t">
              <a:spAutoFit/>
            </a:bodyPr>
            <a:lstStyle/>
            <a:p>
              <a:pPr algn="ctr">
                <a:lnSpc>
                  <a:spcPts val="2240"/>
                </a:lnSpc>
                <a:spcBef>
                  <a:spcPct val="0"/>
                </a:spcBef>
              </a:pPr>
              <a:r>
                <a:rPr lang="es-ES" sz="1600" noProof="0" dirty="0">
                  <a:solidFill>
                    <a:srgbClr val="000000"/>
                  </a:solidFill>
                  <a:latin typeface="Open Sans"/>
                  <a:ea typeface="Open Sans"/>
                  <a:cs typeface="Open Sans"/>
                  <a:sym typeface="Open Sans"/>
                </a:rPr>
                <a:t>de los productos de los miembros, cuando están alineados</a:t>
              </a:r>
            </a:p>
          </p:txBody>
        </p:sp>
      </p:grpSp>
      <p:grpSp>
        <p:nvGrpSpPr>
          <p:cNvPr id="32" name="Group 32"/>
          <p:cNvGrpSpPr/>
          <p:nvPr/>
        </p:nvGrpSpPr>
        <p:grpSpPr>
          <a:xfrm>
            <a:off x="15343387" y="6490627"/>
            <a:ext cx="1912913" cy="2936667"/>
            <a:chOff x="0" y="9525"/>
            <a:chExt cx="2550551" cy="3915556"/>
          </a:xfrm>
        </p:grpSpPr>
        <p:sp>
          <p:nvSpPr>
            <p:cNvPr id="33" name="TextBox 33"/>
            <p:cNvSpPr txBox="1"/>
            <p:nvPr/>
          </p:nvSpPr>
          <p:spPr>
            <a:xfrm>
              <a:off x="0" y="9525"/>
              <a:ext cx="2550551" cy="701561"/>
            </a:xfrm>
            <a:prstGeom prst="rect">
              <a:avLst/>
            </a:prstGeom>
          </p:spPr>
          <p:txBody>
            <a:bodyPr lIns="0" tIns="0" rIns="0" bIns="0" rtlCol="0" anchor="t">
              <a:spAutoFit/>
            </a:bodyPr>
            <a:lstStyle/>
            <a:p>
              <a:pPr algn="ctr">
                <a:lnSpc>
                  <a:spcPts val="2160"/>
                </a:lnSpc>
              </a:pPr>
              <a:r>
                <a:rPr lang="es-ES" sz="1800" b="1" noProof="0" dirty="0">
                  <a:solidFill>
                    <a:srgbClr val="000000"/>
                  </a:solidFill>
                  <a:latin typeface="Open Sans Bold"/>
                  <a:ea typeface="Open Sans Bold"/>
                  <a:cs typeface="Open Sans Bold"/>
                  <a:sym typeface="Open Sans Bold"/>
                </a:rPr>
                <a:t>Conexiones facilitadas</a:t>
              </a:r>
            </a:p>
          </p:txBody>
        </p:sp>
        <p:sp>
          <p:nvSpPr>
            <p:cNvPr id="34" name="TextBox 34"/>
            <p:cNvSpPr txBox="1"/>
            <p:nvPr/>
          </p:nvSpPr>
          <p:spPr>
            <a:xfrm>
              <a:off x="0" y="939049"/>
              <a:ext cx="2550551" cy="2986032"/>
            </a:xfrm>
            <a:prstGeom prst="rect">
              <a:avLst/>
            </a:prstGeom>
          </p:spPr>
          <p:txBody>
            <a:bodyPr lIns="0" tIns="0" rIns="0" bIns="0" rtlCol="0" anchor="t">
              <a:spAutoFit/>
            </a:bodyPr>
            <a:lstStyle/>
            <a:p>
              <a:pPr algn="ctr">
                <a:lnSpc>
                  <a:spcPts val="2240"/>
                </a:lnSpc>
                <a:spcBef>
                  <a:spcPct val="0"/>
                </a:spcBef>
              </a:pPr>
              <a:r>
                <a:rPr lang="es-ES" sz="1600" noProof="0" dirty="0">
                  <a:solidFill>
                    <a:srgbClr val="000000"/>
                  </a:solidFill>
                  <a:latin typeface="Open Sans"/>
                  <a:ea typeface="Open Sans"/>
                  <a:cs typeface="Open Sans"/>
                  <a:sym typeface="Open Sans"/>
                </a:rPr>
                <a:t>entre los miembros de las asociaciones mundiales que representan a las diferentes profesiones de la salud durante los eventos de la AMPS</a:t>
              </a:r>
            </a:p>
          </p:txBody>
        </p:sp>
      </p:grpSp>
      <p:sp>
        <p:nvSpPr>
          <p:cNvPr id="35" name="Freeform 35"/>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17"/>
            <a:stretch>
              <a:fillRect/>
            </a:stretch>
          </a:blipFill>
        </p:spPr>
        <p:txBody>
          <a:bodyPr/>
          <a:lstStyle/>
          <a:p>
            <a:endParaRPr lang="es-ES" noProof="0" dirty="0"/>
          </a:p>
        </p:txBody>
      </p:sp>
      <p:sp>
        <p:nvSpPr>
          <p:cNvPr id="36" name="Freeform 36"/>
          <p:cNvSpPr/>
          <p:nvPr/>
        </p:nvSpPr>
        <p:spPr>
          <a:xfrm>
            <a:off x="234128" y="218097"/>
            <a:ext cx="3689841" cy="934760"/>
          </a:xfrm>
          <a:custGeom>
            <a:avLst/>
            <a:gdLst/>
            <a:ahLst/>
            <a:cxnLst/>
            <a:rect l="l" t="t" r="r" b="b"/>
            <a:pathLst>
              <a:path w="3689841" h="934760">
                <a:moveTo>
                  <a:pt x="0" y="0"/>
                </a:moveTo>
                <a:lnTo>
                  <a:pt x="3689841" y="0"/>
                </a:lnTo>
                <a:lnTo>
                  <a:pt x="3689841" y="934760"/>
                </a:lnTo>
                <a:lnTo>
                  <a:pt x="0" y="934760"/>
                </a:lnTo>
                <a:lnTo>
                  <a:pt x="0" y="0"/>
                </a:lnTo>
                <a:close/>
              </a:path>
            </a:pathLst>
          </a:custGeom>
          <a:blipFill>
            <a:blip r:embed="rId18"/>
            <a:stretch>
              <a:fillRect/>
            </a:stretch>
          </a:blipFill>
        </p:spPr>
        <p:txBody>
          <a:bodyPr/>
          <a:lstStyle/>
          <a:p>
            <a:endParaRPr lang="es-ES" noProof="0" dirty="0"/>
          </a:p>
        </p:txBody>
      </p:sp>
      <p:sp>
        <p:nvSpPr>
          <p:cNvPr id="37" name="Freeform 37"/>
          <p:cNvSpPr/>
          <p:nvPr/>
        </p:nvSpPr>
        <p:spPr>
          <a:xfrm>
            <a:off x="1578311" y="3300297"/>
            <a:ext cx="789326" cy="789326"/>
          </a:xfrm>
          <a:custGeom>
            <a:avLst/>
            <a:gdLst/>
            <a:ahLst/>
            <a:cxnLst/>
            <a:rect l="l" t="t" r="r" b="b"/>
            <a:pathLst>
              <a:path w="789326" h="789326">
                <a:moveTo>
                  <a:pt x="0" y="0"/>
                </a:moveTo>
                <a:lnTo>
                  <a:pt x="789326" y="0"/>
                </a:lnTo>
                <a:lnTo>
                  <a:pt x="789326" y="789327"/>
                </a:lnTo>
                <a:lnTo>
                  <a:pt x="0" y="78932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s-ES" noProof="0" dirty="0"/>
          </a:p>
        </p:txBody>
      </p:sp>
      <p:sp>
        <p:nvSpPr>
          <p:cNvPr id="38" name="Freeform 38"/>
          <p:cNvSpPr/>
          <p:nvPr/>
        </p:nvSpPr>
        <p:spPr>
          <a:xfrm>
            <a:off x="13054425" y="3300297"/>
            <a:ext cx="741603" cy="809389"/>
          </a:xfrm>
          <a:custGeom>
            <a:avLst/>
            <a:gdLst/>
            <a:ahLst/>
            <a:cxnLst/>
            <a:rect l="l" t="t" r="r" b="b"/>
            <a:pathLst>
              <a:path w="741603" h="809389">
                <a:moveTo>
                  <a:pt x="0" y="0"/>
                </a:moveTo>
                <a:lnTo>
                  <a:pt x="741603" y="0"/>
                </a:lnTo>
                <a:lnTo>
                  <a:pt x="741603" y="809389"/>
                </a:lnTo>
                <a:lnTo>
                  <a:pt x="0" y="80938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s-ES" noProof="0" dirty="0"/>
          </a:p>
        </p:txBody>
      </p:sp>
      <p:sp>
        <p:nvSpPr>
          <p:cNvPr id="39" name="Freeform 39"/>
          <p:cNvSpPr/>
          <p:nvPr/>
        </p:nvSpPr>
        <p:spPr>
          <a:xfrm>
            <a:off x="4465613" y="3300297"/>
            <a:ext cx="764962" cy="764962"/>
          </a:xfrm>
          <a:custGeom>
            <a:avLst/>
            <a:gdLst/>
            <a:ahLst/>
            <a:cxnLst/>
            <a:rect l="l" t="t" r="r" b="b"/>
            <a:pathLst>
              <a:path w="764962" h="764962">
                <a:moveTo>
                  <a:pt x="0" y="0"/>
                </a:moveTo>
                <a:lnTo>
                  <a:pt x="764962" y="0"/>
                </a:lnTo>
                <a:lnTo>
                  <a:pt x="764962" y="764962"/>
                </a:lnTo>
                <a:lnTo>
                  <a:pt x="0" y="76496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s-ES" noProof="0" dirty="0"/>
          </a:p>
        </p:txBody>
      </p:sp>
      <p:sp>
        <p:nvSpPr>
          <p:cNvPr id="40" name="Freeform 40"/>
          <p:cNvSpPr/>
          <p:nvPr/>
        </p:nvSpPr>
        <p:spPr>
          <a:xfrm>
            <a:off x="7328550" y="3335067"/>
            <a:ext cx="764962" cy="764962"/>
          </a:xfrm>
          <a:custGeom>
            <a:avLst/>
            <a:gdLst/>
            <a:ahLst/>
            <a:cxnLst/>
            <a:rect l="l" t="t" r="r" b="b"/>
            <a:pathLst>
              <a:path w="764962" h="764962">
                <a:moveTo>
                  <a:pt x="0" y="0"/>
                </a:moveTo>
                <a:lnTo>
                  <a:pt x="764962" y="0"/>
                </a:lnTo>
                <a:lnTo>
                  <a:pt x="764962" y="764961"/>
                </a:lnTo>
                <a:lnTo>
                  <a:pt x="0" y="764961"/>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s-ES" noProof="0" dirty="0"/>
          </a:p>
        </p:txBody>
      </p:sp>
      <p:sp>
        <p:nvSpPr>
          <p:cNvPr id="41" name="Freeform 41"/>
          <p:cNvSpPr/>
          <p:nvPr/>
        </p:nvSpPr>
        <p:spPr>
          <a:xfrm>
            <a:off x="10191488" y="3300297"/>
            <a:ext cx="726862" cy="726862"/>
          </a:xfrm>
          <a:custGeom>
            <a:avLst/>
            <a:gdLst/>
            <a:ahLst/>
            <a:cxnLst/>
            <a:rect l="l" t="t" r="r" b="b"/>
            <a:pathLst>
              <a:path w="726862" h="726862">
                <a:moveTo>
                  <a:pt x="0" y="0"/>
                </a:moveTo>
                <a:lnTo>
                  <a:pt x="726862" y="0"/>
                </a:lnTo>
                <a:lnTo>
                  <a:pt x="726862" y="726862"/>
                </a:lnTo>
                <a:lnTo>
                  <a:pt x="0" y="72686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s-ES"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40388"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p:cNvSpPr/>
          <p:nvPr/>
        </p:nvSpPr>
        <p:spPr>
          <a:xfrm rot="-10800000">
            <a:off x="11209542"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4" name="Freeform 4"/>
          <p:cNvSpPr/>
          <p:nvPr/>
        </p:nvSpPr>
        <p:spPr>
          <a:xfrm rot="2100000">
            <a:off x="5234397"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Freeform 5"/>
          <p:cNvSpPr/>
          <p:nvPr/>
        </p:nvSpPr>
        <p:spPr>
          <a:xfrm rot="-8700000">
            <a:off x="10615533"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noProof="0" dirty="0"/>
          </a:p>
        </p:txBody>
      </p:sp>
      <p:sp>
        <p:nvSpPr>
          <p:cNvPr id="6" name="Freeform 6"/>
          <p:cNvSpPr/>
          <p:nvPr/>
        </p:nvSpPr>
        <p:spPr>
          <a:xfrm rot="-2100000">
            <a:off x="5234397"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7" name="Freeform 7"/>
          <p:cNvSpPr/>
          <p:nvPr/>
        </p:nvSpPr>
        <p:spPr>
          <a:xfrm rot="8700000">
            <a:off x="10615533"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8" name="Freeform 8"/>
          <p:cNvSpPr/>
          <p:nvPr/>
        </p:nvSpPr>
        <p:spPr>
          <a:xfrm rot="2700000">
            <a:off x="6707445" y="3127935"/>
            <a:ext cx="4873111" cy="4873111"/>
          </a:xfrm>
          <a:custGeom>
            <a:avLst/>
            <a:gdLst/>
            <a:ahLst/>
            <a:cxnLst/>
            <a:rect l="l" t="t" r="r" b="b"/>
            <a:pathLst>
              <a:path w="4873111" h="4873111">
                <a:moveTo>
                  <a:pt x="0" y="0"/>
                </a:moveTo>
                <a:lnTo>
                  <a:pt x="4873110" y="0"/>
                </a:lnTo>
                <a:lnTo>
                  <a:pt x="4873110" y="4873111"/>
                </a:lnTo>
                <a:lnTo>
                  <a:pt x="0" y="4873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noProof="0" dirty="0"/>
          </a:p>
        </p:txBody>
      </p:sp>
      <p:grpSp>
        <p:nvGrpSpPr>
          <p:cNvPr id="9" name="Group 9"/>
          <p:cNvGrpSpPr/>
          <p:nvPr/>
        </p:nvGrpSpPr>
        <p:grpSpPr>
          <a:xfrm>
            <a:off x="950085" y="2079461"/>
            <a:ext cx="591887" cy="591887"/>
            <a:chOff x="0" y="0"/>
            <a:chExt cx="155888" cy="155888"/>
          </a:xfrm>
        </p:grpSpPr>
        <p:sp>
          <p:nvSpPr>
            <p:cNvPr id="10" name="Freeform 10"/>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s-ES" noProof="0" dirty="0"/>
            </a:p>
          </p:txBody>
        </p:sp>
        <p:sp>
          <p:nvSpPr>
            <p:cNvPr id="11" name="TextBox 11"/>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1</a:t>
              </a:r>
            </a:p>
          </p:txBody>
        </p:sp>
      </p:grpSp>
      <p:grpSp>
        <p:nvGrpSpPr>
          <p:cNvPr id="12" name="Group 12"/>
          <p:cNvGrpSpPr/>
          <p:nvPr/>
        </p:nvGrpSpPr>
        <p:grpSpPr>
          <a:xfrm>
            <a:off x="16742661" y="2079461"/>
            <a:ext cx="591887" cy="591887"/>
            <a:chOff x="0" y="0"/>
            <a:chExt cx="155888" cy="155888"/>
          </a:xfrm>
        </p:grpSpPr>
        <p:sp>
          <p:nvSpPr>
            <p:cNvPr id="13" name="Freeform 13"/>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s-ES" noProof="0" dirty="0"/>
            </a:p>
          </p:txBody>
        </p:sp>
        <p:sp>
          <p:nvSpPr>
            <p:cNvPr id="14" name="TextBox 14"/>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4</a:t>
              </a:r>
            </a:p>
          </p:txBody>
        </p:sp>
      </p:grpSp>
      <p:grpSp>
        <p:nvGrpSpPr>
          <p:cNvPr id="15" name="Group 15"/>
          <p:cNvGrpSpPr/>
          <p:nvPr/>
        </p:nvGrpSpPr>
        <p:grpSpPr>
          <a:xfrm>
            <a:off x="950085" y="4403473"/>
            <a:ext cx="591887" cy="591887"/>
            <a:chOff x="0" y="0"/>
            <a:chExt cx="155888" cy="155888"/>
          </a:xfrm>
        </p:grpSpPr>
        <p:sp>
          <p:nvSpPr>
            <p:cNvPr id="16" name="Freeform 16"/>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s-ES" noProof="0" dirty="0"/>
            </a:p>
          </p:txBody>
        </p:sp>
        <p:sp>
          <p:nvSpPr>
            <p:cNvPr id="17" name="TextBox 17"/>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2</a:t>
              </a:r>
            </a:p>
          </p:txBody>
        </p:sp>
      </p:grpSp>
      <p:grpSp>
        <p:nvGrpSpPr>
          <p:cNvPr id="18" name="Group 18"/>
          <p:cNvGrpSpPr/>
          <p:nvPr/>
        </p:nvGrpSpPr>
        <p:grpSpPr>
          <a:xfrm>
            <a:off x="16742661" y="4403473"/>
            <a:ext cx="591887" cy="591887"/>
            <a:chOff x="0" y="0"/>
            <a:chExt cx="155888" cy="155888"/>
          </a:xfrm>
        </p:grpSpPr>
        <p:sp>
          <p:nvSpPr>
            <p:cNvPr id="19" name="Freeform 19"/>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s-ES" noProof="0" dirty="0"/>
            </a:p>
          </p:txBody>
        </p:sp>
        <p:sp>
          <p:nvSpPr>
            <p:cNvPr id="20" name="TextBox 20"/>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5</a:t>
              </a:r>
            </a:p>
          </p:txBody>
        </p:sp>
      </p:grpSp>
      <p:grpSp>
        <p:nvGrpSpPr>
          <p:cNvPr id="21" name="Group 21"/>
          <p:cNvGrpSpPr/>
          <p:nvPr/>
        </p:nvGrpSpPr>
        <p:grpSpPr>
          <a:xfrm>
            <a:off x="950085" y="6727485"/>
            <a:ext cx="591887" cy="591887"/>
            <a:chOff x="0" y="0"/>
            <a:chExt cx="155888" cy="155888"/>
          </a:xfrm>
        </p:grpSpPr>
        <p:sp>
          <p:nvSpPr>
            <p:cNvPr id="22" name="Freeform 22"/>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s-ES" noProof="0" dirty="0"/>
            </a:p>
          </p:txBody>
        </p:sp>
        <p:sp>
          <p:nvSpPr>
            <p:cNvPr id="23" name="TextBox 23"/>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3</a:t>
              </a:r>
            </a:p>
          </p:txBody>
        </p:sp>
      </p:grpSp>
      <p:grpSp>
        <p:nvGrpSpPr>
          <p:cNvPr id="24" name="Group 24"/>
          <p:cNvGrpSpPr/>
          <p:nvPr/>
        </p:nvGrpSpPr>
        <p:grpSpPr>
          <a:xfrm>
            <a:off x="16742661" y="6727485"/>
            <a:ext cx="591887" cy="591887"/>
            <a:chOff x="0" y="0"/>
            <a:chExt cx="155888" cy="155888"/>
          </a:xfrm>
        </p:grpSpPr>
        <p:sp>
          <p:nvSpPr>
            <p:cNvPr id="25" name="Freeform 25"/>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68A7"/>
            </a:solidFill>
          </p:spPr>
          <p:txBody>
            <a:bodyPr/>
            <a:lstStyle/>
            <a:p>
              <a:endParaRPr lang="es-ES" noProof="0" dirty="0"/>
            </a:p>
          </p:txBody>
        </p:sp>
        <p:sp>
          <p:nvSpPr>
            <p:cNvPr id="26" name="TextBox 26"/>
            <p:cNvSpPr txBox="1"/>
            <p:nvPr/>
          </p:nvSpPr>
          <p:spPr>
            <a:xfrm>
              <a:off x="0" y="9525"/>
              <a:ext cx="155888" cy="146363"/>
            </a:xfrm>
            <a:prstGeom prst="rect">
              <a:avLst/>
            </a:prstGeom>
          </p:spPr>
          <p:txBody>
            <a:bodyPr lIns="50800" tIns="50800" rIns="50800" bIns="50800" rtlCol="0" anchor="ctr"/>
            <a:lstStyle/>
            <a:p>
              <a:pPr algn="ctr">
                <a:lnSpc>
                  <a:spcPts val="2160"/>
                </a:lnSpc>
              </a:pPr>
              <a:r>
                <a:rPr lang="es-ES" sz="1800" b="1" noProof="0" dirty="0">
                  <a:solidFill>
                    <a:srgbClr val="0193C0"/>
                  </a:solidFill>
                  <a:latin typeface="Open Sans Bold"/>
                  <a:ea typeface="Open Sans Bold"/>
                  <a:cs typeface="Open Sans Bold"/>
                  <a:sym typeface="Open Sans Bold"/>
                </a:rPr>
                <a:t>6</a:t>
              </a:r>
            </a:p>
          </p:txBody>
        </p:sp>
      </p:grpSp>
      <p:sp>
        <p:nvSpPr>
          <p:cNvPr id="27" name="Freeform 27"/>
          <p:cNvSpPr/>
          <p:nvPr/>
        </p:nvSpPr>
        <p:spPr>
          <a:xfrm>
            <a:off x="5698190" y="2582781"/>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noProof="0" dirty="0"/>
          </a:p>
        </p:txBody>
      </p:sp>
      <p:sp>
        <p:nvSpPr>
          <p:cNvPr id="28" name="Freeform 28"/>
          <p:cNvSpPr/>
          <p:nvPr/>
        </p:nvSpPr>
        <p:spPr>
          <a:xfrm>
            <a:off x="5161361" y="4838700"/>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 noProof="0" dirty="0"/>
          </a:p>
        </p:txBody>
      </p:sp>
      <p:sp>
        <p:nvSpPr>
          <p:cNvPr id="29" name="Freeform 29"/>
          <p:cNvSpPr/>
          <p:nvPr/>
        </p:nvSpPr>
        <p:spPr>
          <a:xfrm>
            <a:off x="5774390" y="6918615"/>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noProof="0" dirty="0"/>
          </a:p>
        </p:txBody>
      </p:sp>
      <p:sp>
        <p:nvSpPr>
          <p:cNvPr id="30" name="Freeform 30"/>
          <p:cNvSpPr/>
          <p:nvPr/>
        </p:nvSpPr>
        <p:spPr>
          <a:xfrm>
            <a:off x="12031264" y="2671348"/>
            <a:ext cx="558546" cy="609600"/>
          </a:xfrm>
          <a:custGeom>
            <a:avLst/>
            <a:gdLst/>
            <a:ahLst/>
            <a:cxnLst/>
            <a:rect l="l" t="t" r="r" b="b"/>
            <a:pathLst>
              <a:path w="558546" h="609600">
                <a:moveTo>
                  <a:pt x="0" y="0"/>
                </a:moveTo>
                <a:lnTo>
                  <a:pt x="558546" y="0"/>
                </a:lnTo>
                <a:lnTo>
                  <a:pt x="558546"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s-ES" noProof="0" dirty="0"/>
          </a:p>
        </p:txBody>
      </p:sp>
      <p:sp>
        <p:nvSpPr>
          <p:cNvPr id="31" name="Freeform 31"/>
          <p:cNvSpPr/>
          <p:nvPr/>
        </p:nvSpPr>
        <p:spPr>
          <a:xfrm>
            <a:off x="11818977" y="691861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s-ES" noProof="0" dirty="0"/>
          </a:p>
        </p:txBody>
      </p:sp>
      <p:sp>
        <p:nvSpPr>
          <p:cNvPr id="32" name="Freeform 32"/>
          <p:cNvSpPr/>
          <p:nvPr/>
        </p:nvSpPr>
        <p:spPr>
          <a:xfrm>
            <a:off x="5325779" y="9324625"/>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s-ES" noProof="0" dirty="0"/>
          </a:p>
        </p:txBody>
      </p:sp>
      <p:sp>
        <p:nvSpPr>
          <p:cNvPr id="33" name="Freeform 33"/>
          <p:cNvSpPr/>
          <p:nvPr/>
        </p:nvSpPr>
        <p:spPr>
          <a:xfrm>
            <a:off x="7373733" y="4699417"/>
            <a:ext cx="3689841" cy="934760"/>
          </a:xfrm>
          <a:custGeom>
            <a:avLst/>
            <a:gdLst/>
            <a:ahLst/>
            <a:cxnLst/>
            <a:rect l="l" t="t" r="r" b="b"/>
            <a:pathLst>
              <a:path w="3689841" h="934760">
                <a:moveTo>
                  <a:pt x="0" y="0"/>
                </a:moveTo>
                <a:lnTo>
                  <a:pt x="3689841" y="0"/>
                </a:lnTo>
                <a:lnTo>
                  <a:pt x="3689841" y="934759"/>
                </a:lnTo>
                <a:lnTo>
                  <a:pt x="0" y="934759"/>
                </a:lnTo>
                <a:lnTo>
                  <a:pt x="0" y="0"/>
                </a:lnTo>
                <a:close/>
              </a:path>
            </a:pathLst>
          </a:custGeom>
          <a:blipFill>
            <a:blip r:embed="rId22"/>
            <a:stretch>
              <a:fillRect/>
            </a:stretch>
          </a:blipFill>
        </p:spPr>
        <p:txBody>
          <a:bodyPr/>
          <a:lstStyle/>
          <a:p>
            <a:endParaRPr lang="es-ES" noProof="0" dirty="0"/>
          </a:p>
        </p:txBody>
      </p:sp>
      <p:grpSp>
        <p:nvGrpSpPr>
          <p:cNvPr id="34" name="Group 34"/>
          <p:cNvGrpSpPr/>
          <p:nvPr/>
        </p:nvGrpSpPr>
        <p:grpSpPr>
          <a:xfrm>
            <a:off x="1773363" y="2086605"/>
            <a:ext cx="2571750" cy="2056663"/>
            <a:chOff x="0" y="9525"/>
            <a:chExt cx="3429000" cy="2742218"/>
          </a:xfrm>
        </p:grpSpPr>
        <p:sp>
          <p:nvSpPr>
            <p:cNvPr id="35" name="TextBox 35"/>
            <p:cNvSpPr txBox="1"/>
            <p:nvPr/>
          </p:nvSpPr>
          <p:spPr>
            <a:xfrm>
              <a:off x="0" y="9525"/>
              <a:ext cx="3429000" cy="701675"/>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Gobernanza mundial en materia de salud</a:t>
              </a:r>
            </a:p>
          </p:txBody>
        </p:sp>
        <p:sp>
          <p:nvSpPr>
            <p:cNvPr id="36" name="TextBox 36"/>
            <p:cNvSpPr txBox="1"/>
            <p:nvPr/>
          </p:nvSpPr>
          <p:spPr>
            <a:xfrm>
              <a:off x="0" y="1110268"/>
              <a:ext cx="3429000" cy="1641475"/>
            </a:xfrm>
            <a:prstGeom prst="rect">
              <a:avLst/>
            </a:prstGeom>
          </p:spPr>
          <p:txBody>
            <a:bodyPr lIns="0" tIns="0" rIns="0" bIns="0" rtlCol="0" anchor="t">
              <a:spAutoFit/>
            </a:bodyPr>
            <a:lstStyle/>
            <a:p>
              <a:pPr marL="345449" lvl="1" indent="-172725" algn="l">
                <a:buFont typeface="Arial"/>
                <a:buChar char="•"/>
              </a:pPr>
              <a:r>
                <a:rPr lang="es-ES" sz="1600" noProof="0" dirty="0">
                  <a:solidFill>
                    <a:srgbClr val="0068A7"/>
                  </a:solidFill>
                  <a:latin typeface="Open Sans"/>
                  <a:ea typeface="Open Sans"/>
                  <a:cs typeface="Open Sans"/>
                  <a:sym typeface="Open Sans"/>
                </a:rPr>
                <a:t>5 declaraciones ante los órganos rectores de la OMS</a:t>
              </a:r>
            </a:p>
            <a:p>
              <a:pPr marL="345449" lvl="1" indent="-172725" algn="l">
                <a:spcBef>
                  <a:spcPct val="0"/>
                </a:spcBef>
                <a:buFont typeface="Arial"/>
                <a:buChar char="•"/>
              </a:pPr>
              <a:r>
                <a:rPr lang="es-ES" sz="1600" noProof="0" dirty="0">
                  <a:solidFill>
                    <a:srgbClr val="0068A7"/>
                  </a:solidFill>
                  <a:latin typeface="Open Sans"/>
                  <a:ea typeface="Open Sans"/>
                  <a:cs typeface="Open Sans"/>
                  <a:sym typeface="Open Sans"/>
                </a:rPr>
                <a:t>Vínculos con la OMS a nivel directivo</a:t>
              </a:r>
            </a:p>
          </p:txBody>
        </p:sp>
      </p:grpSp>
      <p:grpSp>
        <p:nvGrpSpPr>
          <p:cNvPr id="37" name="Group 37"/>
          <p:cNvGrpSpPr/>
          <p:nvPr/>
        </p:nvGrpSpPr>
        <p:grpSpPr>
          <a:xfrm>
            <a:off x="13942887" y="2086605"/>
            <a:ext cx="2571750" cy="2090367"/>
            <a:chOff x="0" y="9525"/>
            <a:chExt cx="3429000" cy="2787157"/>
          </a:xfrm>
        </p:grpSpPr>
        <p:sp>
          <p:nvSpPr>
            <p:cNvPr id="38" name="TextBox 38"/>
            <p:cNvSpPr txBox="1"/>
            <p:nvPr/>
          </p:nvSpPr>
          <p:spPr>
            <a:xfrm>
              <a:off x="0" y="9525"/>
              <a:ext cx="3429000" cy="701675"/>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Colaboración interprofesional</a:t>
              </a:r>
            </a:p>
          </p:txBody>
        </p:sp>
        <p:sp>
          <p:nvSpPr>
            <p:cNvPr id="39" name="TextBox 39"/>
            <p:cNvSpPr txBox="1"/>
            <p:nvPr/>
          </p:nvSpPr>
          <p:spPr>
            <a:xfrm>
              <a:off x="0" y="939164"/>
              <a:ext cx="3429000" cy="1857518"/>
            </a:xfrm>
            <a:prstGeom prst="rect">
              <a:avLst/>
            </a:prstGeom>
          </p:spPr>
          <p:txBody>
            <a:bodyPr wrap="square" lIns="0" tIns="0" rIns="0" bIns="0" rtlCol="0" anchor="t">
              <a:spAutoFit/>
            </a:bodyPr>
            <a:lstStyle/>
            <a:p>
              <a:pPr marL="345449" lvl="1" indent="-172725" algn="l">
                <a:lnSpc>
                  <a:spcPts val="2240"/>
                </a:lnSpc>
                <a:buFont typeface="Arial"/>
                <a:buChar char="•"/>
              </a:pPr>
              <a:r>
                <a:rPr lang="es-ES" sz="1600" noProof="0" dirty="0">
                  <a:solidFill>
                    <a:srgbClr val="0068A7"/>
                  </a:solidFill>
                  <a:latin typeface="Open Sans"/>
                  <a:ea typeface="Open Sans"/>
                  <a:cs typeface="Open Sans"/>
                  <a:sym typeface="Open Sans"/>
                </a:rPr>
                <a:t>Declaración actualizada de la AMPS</a:t>
              </a:r>
            </a:p>
            <a:p>
              <a:pPr marL="345449" lvl="1" indent="-172725" algn="l">
                <a:lnSpc>
                  <a:spcPts val="2240"/>
                </a:lnSpc>
                <a:buFont typeface="Arial"/>
                <a:buChar char="•"/>
              </a:pPr>
              <a:r>
                <a:rPr lang="es-ES" sz="1600" noProof="0" dirty="0">
                  <a:solidFill>
                    <a:srgbClr val="0068A7"/>
                  </a:solidFill>
                  <a:latin typeface="Open Sans"/>
                  <a:ea typeface="Open Sans"/>
                  <a:cs typeface="Open Sans"/>
                  <a:sym typeface="Open Sans"/>
                </a:rPr>
                <a:t>Webinario interprofesional sobre la RAM</a:t>
              </a:r>
            </a:p>
          </p:txBody>
        </p:sp>
      </p:grpSp>
      <p:grpSp>
        <p:nvGrpSpPr>
          <p:cNvPr id="40" name="Group 40"/>
          <p:cNvGrpSpPr/>
          <p:nvPr/>
        </p:nvGrpSpPr>
        <p:grpSpPr>
          <a:xfrm>
            <a:off x="1773363" y="4410617"/>
            <a:ext cx="2571750" cy="2256883"/>
            <a:chOff x="0" y="9525"/>
            <a:chExt cx="3429000" cy="3009178"/>
          </a:xfrm>
        </p:grpSpPr>
        <p:sp>
          <p:nvSpPr>
            <p:cNvPr id="41" name="TextBox 41"/>
            <p:cNvSpPr txBox="1"/>
            <p:nvPr/>
          </p:nvSpPr>
          <p:spPr>
            <a:xfrm>
              <a:off x="0" y="9525"/>
              <a:ext cx="3429000" cy="346075"/>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Influir en la política de la OMS</a:t>
              </a:r>
            </a:p>
          </p:txBody>
        </p:sp>
        <p:sp>
          <p:nvSpPr>
            <p:cNvPr id="42" name="TextBox 42"/>
            <p:cNvSpPr txBox="1"/>
            <p:nvPr/>
          </p:nvSpPr>
          <p:spPr>
            <a:xfrm>
              <a:off x="0" y="720637"/>
              <a:ext cx="3429000" cy="2298066"/>
            </a:xfrm>
            <a:prstGeom prst="rect">
              <a:avLst/>
            </a:prstGeom>
          </p:spPr>
          <p:txBody>
            <a:bodyPr lIns="0" tIns="0" rIns="0" bIns="0" rtlCol="0" anchor="t">
              <a:spAutoFit/>
            </a:bodyPr>
            <a:lstStyle/>
            <a:p>
              <a:pPr marL="345449" lvl="1" indent="-172725" algn="l">
                <a:buFont typeface="Arial"/>
                <a:buChar char="•"/>
              </a:pPr>
              <a:endParaRPr lang="es-ES" sz="1400" noProof="0" dirty="0">
                <a:solidFill>
                  <a:srgbClr val="0068A7"/>
                </a:solidFill>
                <a:latin typeface="Open Sans"/>
                <a:ea typeface="Open Sans"/>
                <a:cs typeface="Open Sans"/>
                <a:sym typeface="Open Sans"/>
              </a:endParaRPr>
            </a:p>
            <a:p>
              <a:pPr marL="345449" lvl="1" indent="-172725" algn="l">
                <a:buFont typeface="Arial"/>
                <a:buChar char="•"/>
              </a:pPr>
              <a:r>
                <a:rPr lang="es-ES" sz="1400" noProof="0" dirty="0">
                  <a:solidFill>
                    <a:srgbClr val="0068A7"/>
                  </a:solidFill>
                  <a:latin typeface="Open Sans"/>
                  <a:ea typeface="Open Sans"/>
                  <a:cs typeface="Open Sans"/>
                  <a:sym typeface="Open Sans"/>
                </a:rPr>
                <a:t>Grupo de expertos encargado de examinar la contratación ética</a:t>
              </a:r>
            </a:p>
            <a:p>
              <a:pPr marL="345449" lvl="1" indent="-172725" algn="l">
                <a:buFont typeface="Arial"/>
                <a:buChar char="•"/>
              </a:pPr>
              <a:r>
                <a:rPr lang="es-ES" sz="1400" noProof="0" dirty="0">
                  <a:solidFill>
                    <a:srgbClr val="0068A7"/>
                  </a:solidFill>
                  <a:latin typeface="Open Sans"/>
                  <a:ea typeface="Open Sans"/>
                  <a:cs typeface="Open Sans"/>
                  <a:sym typeface="Open Sans"/>
                </a:rPr>
                <a:t>Contribución a los programas de estudios sobre prevención y control de infecciones</a:t>
              </a:r>
            </a:p>
          </p:txBody>
        </p:sp>
      </p:grpSp>
      <p:grpSp>
        <p:nvGrpSpPr>
          <p:cNvPr id="43" name="Group 43"/>
          <p:cNvGrpSpPr/>
          <p:nvPr/>
        </p:nvGrpSpPr>
        <p:grpSpPr>
          <a:xfrm>
            <a:off x="13942887" y="4410617"/>
            <a:ext cx="2571750" cy="2057811"/>
            <a:chOff x="0" y="9525"/>
            <a:chExt cx="3429000" cy="2743749"/>
          </a:xfrm>
        </p:grpSpPr>
        <p:sp>
          <p:nvSpPr>
            <p:cNvPr id="44" name="TextBox 44"/>
            <p:cNvSpPr txBox="1"/>
            <p:nvPr/>
          </p:nvSpPr>
          <p:spPr>
            <a:xfrm>
              <a:off x="0" y="9525"/>
              <a:ext cx="3429000" cy="737810"/>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Configurar el trabajo de las ONG</a:t>
              </a:r>
            </a:p>
          </p:txBody>
        </p:sp>
        <p:sp>
          <p:nvSpPr>
            <p:cNvPr id="45" name="TextBox 45"/>
            <p:cNvSpPr txBox="1"/>
            <p:nvPr/>
          </p:nvSpPr>
          <p:spPr>
            <a:xfrm>
              <a:off x="0" y="783503"/>
              <a:ext cx="3429000" cy="1969771"/>
            </a:xfrm>
            <a:prstGeom prst="rect">
              <a:avLst/>
            </a:prstGeom>
          </p:spPr>
          <p:txBody>
            <a:bodyPr lIns="0" tIns="0" rIns="0" bIns="0" rtlCol="0" anchor="t">
              <a:spAutoFit/>
            </a:bodyPr>
            <a:lstStyle/>
            <a:p>
              <a:pPr marL="345449" lvl="1" indent="-172725" algn="l">
                <a:buFont typeface="Arial"/>
                <a:buChar char="•"/>
              </a:pPr>
              <a:r>
                <a:rPr lang="es-ES" sz="1600" noProof="0" dirty="0">
                  <a:solidFill>
                    <a:srgbClr val="0068A7"/>
                  </a:solidFill>
                  <a:latin typeface="Open Sans"/>
                  <a:ea typeface="Open Sans"/>
                  <a:cs typeface="Open Sans"/>
                  <a:sym typeface="Open Sans"/>
                </a:rPr>
                <a:t>Asesoramiento a la Alianza ENT sobre las recomendaciones relativas al personal de salud en un informe político</a:t>
              </a:r>
            </a:p>
          </p:txBody>
        </p:sp>
      </p:grpSp>
      <p:grpSp>
        <p:nvGrpSpPr>
          <p:cNvPr id="46" name="Group 46"/>
          <p:cNvGrpSpPr/>
          <p:nvPr/>
        </p:nvGrpSpPr>
        <p:grpSpPr>
          <a:xfrm>
            <a:off x="1773363" y="6734629"/>
            <a:ext cx="2571750" cy="3098504"/>
            <a:chOff x="0" y="9525"/>
            <a:chExt cx="3429000" cy="4131340"/>
          </a:xfrm>
        </p:grpSpPr>
        <p:sp>
          <p:nvSpPr>
            <p:cNvPr id="47" name="TextBox 47"/>
            <p:cNvSpPr txBox="1"/>
            <p:nvPr/>
          </p:nvSpPr>
          <p:spPr>
            <a:xfrm>
              <a:off x="0" y="9525"/>
              <a:ext cx="3429000" cy="361637"/>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Definir la agenda</a:t>
              </a:r>
            </a:p>
          </p:txBody>
        </p:sp>
        <p:sp>
          <p:nvSpPr>
            <p:cNvPr id="48" name="TextBox 48"/>
            <p:cNvSpPr txBox="1"/>
            <p:nvPr/>
          </p:nvSpPr>
          <p:spPr>
            <a:xfrm>
              <a:off x="0" y="529620"/>
              <a:ext cx="3429000" cy="3611245"/>
            </a:xfrm>
            <a:prstGeom prst="rect">
              <a:avLst/>
            </a:prstGeom>
          </p:spPr>
          <p:txBody>
            <a:bodyPr lIns="0" tIns="0" rIns="0" bIns="0" rtlCol="0" anchor="t">
              <a:spAutoFit/>
            </a:bodyPr>
            <a:lstStyle/>
            <a:p>
              <a:pPr marL="345449" lvl="1" indent="-172725" algn="l">
                <a:buFont typeface="Arial"/>
                <a:buChar char="•"/>
              </a:pPr>
              <a:r>
                <a:rPr lang="es-ES" sz="1600" noProof="0" dirty="0">
                  <a:solidFill>
                    <a:srgbClr val="0068A7"/>
                  </a:solidFill>
                  <a:latin typeface="Open Sans"/>
                  <a:ea typeface="Open Sans"/>
                  <a:cs typeface="Open Sans"/>
                  <a:sym typeface="Open Sans"/>
                </a:rPr>
                <a:t>2 declaraciones durante el Día de la Cobertura Sanitaria Universal</a:t>
              </a:r>
            </a:p>
            <a:p>
              <a:pPr marL="345449" lvl="1" indent="-172725" algn="l">
                <a:buFont typeface="Arial"/>
                <a:buChar char="•"/>
              </a:pPr>
              <a:r>
                <a:rPr lang="es-ES" sz="1600" noProof="0" dirty="0">
                  <a:solidFill>
                    <a:srgbClr val="0068A7"/>
                  </a:solidFill>
                  <a:latin typeface="Open Sans"/>
                  <a:ea typeface="Open Sans"/>
                  <a:cs typeface="Open Sans"/>
                  <a:sym typeface="Open Sans"/>
                </a:rPr>
                <a:t>Evento paralelo a la 78.ª Asamblea Mundial de la Salud</a:t>
              </a:r>
            </a:p>
            <a:p>
              <a:pPr marL="345449" lvl="1" indent="-172725" algn="l">
                <a:buFont typeface="Arial"/>
                <a:buChar char="•"/>
              </a:pPr>
              <a:r>
                <a:rPr lang="es-ES" sz="1600" noProof="0" dirty="0">
                  <a:solidFill>
                    <a:srgbClr val="0068A7"/>
                  </a:solidFill>
                  <a:latin typeface="Open Sans"/>
                  <a:ea typeface="Open Sans"/>
                  <a:cs typeface="Open Sans"/>
                  <a:sym typeface="Open Sans"/>
                </a:rPr>
                <a:t>Cumbre Ministerial Mundial sobre Seguridad del Paciente</a:t>
              </a:r>
            </a:p>
            <a:p>
              <a:pPr marL="345449" lvl="1" indent="-172725" algn="l">
                <a:buFont typeface="Arial"/>
                <a:buChar char="•"/>
              </a:pPr>
              <a:r>
                <a:rPr lang="es-ES" sz="1600" noProof="0" dirty="0">
                  <a:solidFill>
                    <a:srgbClr val="0068A7"/>
                  </a:solidFill>
                  <a:latin typeface="Open Sans"/>
                  <a:ea typeface="Open Sans"/>
                  <a:cs typeface="Open Sans"/>
                  <a:sym typeface="Open Sans"/>
                </a:rPr>
                <a:t>Cumbre para el futuro</a:t>
              </a:r>
            </a:p>
          </p:txBody>
        </p:sp>
      </p:grpSp>
      <p:grpSp>
        <p:nvGrpSpPr>
          <p:cNvPr id="49" name="Group 49"/>
          <p:cNvGrpSpPr/>
          <p:nvPr/>
        </p:nvGrpSpPr>
        <p:grpSpPr>
          <a:xfrm>
            <a:off x="13942886" y="6734629"/>
            <a:ext cx="2799775" cy="3385185"/>
            <a:chOff x="-1" y="9525"/>
            <a:chExt cx="3733033" cy="4513580"/>
          </a:xfrm>
        </p:grpSpPr>
        <p:sp>
          <p:nvSpPr>
            <p:cNvPr id="50" name="TextBox 50"/>
            <p:cNvSpPr txBox="1"/>
            <p:nvPr/>
          </p:nvSpPr>
          <p:spPr>
            <a:xfrm>
              <a:off x="0" y="9525"/>
              <a:ext cx="3429000" cy="346075"/>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Se busca socio</a:t>
              </a:r>
            </a:p>
          </p:txBody>
        </p:sp>
        <p:sp>
          <p:nvSpPr>
            <p:cNvPr id="51" name="TextBox 51"/>
            <p:cNvSpPr txBox="1"/>
            <p:nvPr/>
          </p:nvSpPr>
          <p:spPr>
            <a:xfrm>
              <a:off x="-1" y="583564"/>
              <a:ext cx="3733033" cy="3939541"/>
            </a:xfrm>
            <a:prstGeom prst="rect">
              <a:avLst/>
            </a:prstGeom>
          </p:spPr>
          <p:txBody>
            <a:bodyPr wrap="square" lIns="0" tIns="0" rIns="0" bIns="0" rtlCol="0" anchor="t">
              <a:spAutoFit/>
            </a:bodyPr>
            <a:lstStyle/>
            <a:p>
              <a:pPr marL="345449" lvl="1" indent="-172725">
                <a:buFont typeface="Arial"/>
                <a:buChar char="•"/>
              </a:pPr>
              <a:r>
                <a:rPr lang="es-ES" sz="1600" noProof="0" dirty="0">
                  <a:solidFill>
                    <a:srgbClr val="0068A7"/>
                  </a:solidFill>
                  <a:latin typeface="Open Sans"/>
                  <a:ea typeface="Open Sans"/>
                  <a:cs typeface="Open Sans"/>
                  <a:sym typeface="Open Sans"/>
                </a:rPr>
                <a:t>Ponente en la Conferencia Mundial de la OMS sobre la Calidad del Aire</a:t>
              </a:r>
            </a:p>
            <a:p>
              <a:pPr marL="345449" lvl="1" indent="-172725">
                <a:buFont typeface="Arial"/>
                <a:buChar char="•"/>
              </a:pPr>
              <a:r>
                <a:rPr lang="es-ES" sz="1600" noProof="0" dirty="0">
                  <a:solidFill>
                    <a:srgbClr val="0068A7"/>
                  </a:solidFill>
                  <a:latin typeface="Open Sans"/>
                  <a:ea typeface="Open Sans"/>
                  <a:cs typeface="Open Sans"/>
                  <a:sym typeface="Open Sans"/>
                </a:rPr>
                <a:t>Invitado a la Conferencia Mundial de la OMS sobre Salud Bucodental</a:t>
              </a:r>
            </a:p>
            <a:p>
              <a:pPr marL="345449" lvl="1" indent="-172725">
                <a:buFont typeface="Arial"/>
                <a:buChar char="•"/>
              </a:pPr>
              <a:r>
                <a:rPr lang="es-ES" sz="1600" noProof="0" dirty="0">
                  <a:solidFill>
                    <a:srgbClr val="0068A7"/>
                  </a:solidFill>
                  <a:latin typeface="Open Sans"/>
                  <a:ea typeface="Open Sans"/>
                  <a:cs typeface="Open Sans"/>
                  <a:sym typeface="Open Sans"/>
                </a:rPr>
                <a:t>Colaboración solicitada por la IFPMA</a:t>
              </a:r>
            </a:p>
            <a:p>
              <a:pPr marL="345449" lvl="1" indent="-172725">
                <a:buFont typeface="Arial"/>
                <a:buChar char="•"/>
              </a:pPr>
              <a:r>
                <a:rPr lang="es-ES" sz="1600" noProof="0" dirty="0">
                  <a:solidFill>
                    <a:srgbClr val="0068A7"/>
                  </a:solidFill>
                  <a:latin typeface="Open Sans"/>
                  <a:ea typeface="Open Sans"/>
                  <a:cs typeface="Open Sans"/>
                  <a:sym typeface="Open Sans"/>
                </a:rPr>
                <a:t>4 invitaciones para participar en los eventos paralelos de la AMS 78</a:t>
              </a:r>
            </a:p>
          </p:txBody>
        </p:sp>
      </p:grpSp>
      <p:sp>
        <p:nvSpPr>
          <p:cNvPr id="52" name="TextBox 52"/>
          <p:cNvSpPr txBox="1"/>
          <p:nvPr/>
        </p:nvSpPr>
        <p:spPr>
          <a:xfrm>
            <a:off x="4037098" y="542098"/>
            <a:ext cx="10136102" cy="641201"/>
          </a:xfrm>
          <a:prstGeom prst="rect">
            <a:avLst/>
          </a:prstGeom>
        </p:spPr>
        <p:txBody>
          <a:bodyPr wrap="square" lIns="0" tIns="0" rIns="0" bIns="0" rtlCol="0" anchor="t">
            <a:spAutoFit/>
          </a:bodyPr>
          <a:lstStyle/>
          <a:p>
            <a:pPr algn="l">
              <a:lnSpc>
                <a:spcPts val="5040"/>
              </a:lnSpc>
            </a:pPr>
            <a:r>
              <a:rPr lang="es-ES" sz="4200" b="1" noProof="0" dirty="0">
                <a:solidFill>
                  <a:srgbClr val="0068A7"/>
                </a:solidFill>
                <a:latin typeface="Open Sans Bold"/>
                <a:ea typeface="Open Sans Bold"/>
                <a:cs typeface="Open Sans Bold"/>
                <a:sym typeface="Open Sans Bold"/>
              </a:rPr>
              <a:t>Impacto de la AMPS 09/2024 - 09/2025</a:t>
            </a:r>
          </a:p>
        </p:txBody>
      </p:sp>
      <p:sp>
        <p:nvSpPr>
          <p:cNvPr id="53" name="Freeform 53"/>
          <p:cNvSpPr/>
          <p:nvPr/>
        </p:nvSpPr>
        <p:spPr>
          <a:xfrm>
            <a:off x="12691156" y="483621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ES"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58711" y="9258300"/>
            <a:ext cx="7636442" cy="861973"/>
          </a:xfrm>
          <a:custGeom>
            <a:avLst/>
            <a:gdLst/>
            <a:ahLst/>
            <a:cxnLst/>
            <a:rect l="l" t="t" r="r" b="b"/>
            <a:pathLst>
              <a:path w="7636442" h="861973">
                <a:moveTo>
                  <a:pt x="0" y="0"/>
                </a:moveTo>
                <a:lnTo>
                  <a:pt x="7636441" y="0"/>
                </a:lnTo>
                <a:lnTo>
                  <a:pt x="7636441" y="861973"/>
                </a:lnTo>
                <a:lnTo>
                  <a:pt x="0" y="861973"/>
                </a:lnTo>
                <a:lnTo>
                  <a:pt x="0" y="0"/>
                </a:lnTo>
                <a:close/>
              </a:path>
            </a:pathLst>
          </a:custGeom>
          <a:blipFill>
            <a:blip r:embed="rId3"/>
            <a:stretch>
              <a:fillRect/>
            </a:stretch>
          </a:blipFill>
        </p:spPr>
        <p:txBody>
          <a:bodyPr/>
          <a:lstStyle/>
          <a:p>
            <a:endParaRPr lang="es-ES" noProof="0" dirty="0"/>
          </a:p>
        </p:txBody>
      </p:sp>
      <p:sp>
        <p:nvSpPr>
          <p:cNvPr id="3" name="TextBox 3"/>
          <p:cNvSpPr txBox="1"/>
          <p:nvPr/>
        </p:nvSpPr>
        <p:spPr>
          <a:xfrm>
            <a:off x="2476500" y="472216"/>
            <a:ext cx="13335000" cy="712427"/>
          </a:xfrm>
          <a:prstGeom prst="rect">
            <a:avLst/>
          </a:prstGeom>
        </p:spPr>
        <p:txBody>
          <a:bodyPr lIns="0" tIns="0" rIns="0" bIns="0" rtlCol="0" anchor="t">
            <a:spAutoFit/>
          </a:bodyPr>
          <a:lstStyle/>
          <a:p>
            <a:pPr algn="ctr">
              <a:lnSpc>
                <a:spcPts val="5880"/>
              </a:lnSpc>
              <a:spcBef>
                <a:spcPct val="0"/>
              </a:spcBef>
            </a:pPr>
            <a:r>
              <a:rPr lang="es-ES" sz="4200" b="1" noProof="0" dirty="0">
                <a:solidFill>
                  <a:srgbClr val="0068A7"/>
                </a:solidFill>
                <a:latin typeface="Open Sans Bold"/>
                <a:ea typeface="Open Sans Bold"/>
                <a:cs typeface="Open Sans Bold"/>
                <a:sym typeface="Open Sans Bold"/>
              </a:rPr>
              <a:t>Ventajas para los miembros de la Alianza</a:t>
            </a:r>
          </a:p>
        </p:txBody>
      </p:sp>
      <p:grpSp>
        <p:nvGrpSpPr>
          <p:cNvPr id="4" name="Group 4"/>
          <p:cNvGrpSpPr/>
          <p:nvPr/>
        </p:nvGrpSpPr>
        <p:grpSpPr>
          <a:xfrm>
            <a:off x="7356105" y="3375212"/>
            <a:ext cx="3592469" cy="359246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C6C8CC"/>
              </a:solidFill>
              <a:prstDash val="dash"/>
              <a:miter/>
            </a:ln>
          </p:spPr>
          <p:txBody>
            <a:bodyPr/>
            <a:lstStyle/>
            <a:p>
              <a:endParaRPr lang="es-ES" noProof="0" dirty="0"/>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60"/>
                </a:lnSpc>
              </a:pPr>
              <a:endParaRPr lang="es-ES" noProof="0" dirty="0"/>
            </a:p>
          </p:txBody>
        </p:sp>
      </p:grpSp>
      <p:sp>
        <p:nvSpPr>
          <p:cNvPr id="7" name="Freeform 7"/>
          <p:cNvSpPr/>
          <p:nvPr/>
        </p:nvSpPr>
        <p:spPr>
          <a:xfrm rot="2700000">
            <a:off x="7625699" y="3784105"/>
            <a:ext cx="3227509" cy="3227509"/>
          </a:xfrm>
          <a:custGeom>
            <a:avLst/>
            <a:gdLst/>
            <a:ahLst/>
            <a:cxnLst/>
            <a:rect l="l" t="t" r="r" b="b"/>
            <a:pathLst>
              <a:path w="3227509" h="3227509">
                <a:moveTo>
                  <a:pt x="0" y="0"/>
                </a:moveTo>
                <a:lnTo>
                  <a:pt x="3227509" y="0"/>
                </a:lnTo>
                <a:lnTo>
                  <a:pt x="3227509" y="3227509"/>
                </a:lnTo>
                <a:lnTo>
                  <a:pt x="0" y="32275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noProof="0" dirty="0"/>
          </a:p>
        </p:txBody>
      </p:sp>
      <p:sp>
        <p:nvSpPr>
          <p:cNvPr id="8" name="Freeform 8"/>
          <p:cNvSpPr/>
          <p:nvPr/>
        </p:nvSpPr>
        <p:spPr>
          <a:xfrm rot="-5400000">
            <a:off x="10733471" y="4120677"/>
            <a:ext cx="1939392" cy="2090988"/>
          </a:xfrm>
          <a:custGeom>
            <a:avLst/>
            <a:gdLst/>
            <a:ahLst/>
            <a:cxnLst/>
            <a:rect l="l" t="t" r="r" b="b"/>
            <a:pathLst>
              <a:path w="1939392" h="2090988">
                <a:moveTo>
                  <a:pt x="0" y="0"/>
                </a:moveTo>
                <a:lnTo>
                  <a:pt x="1939392" y="0"/>
                </a:lnTo>
                <a:lnTo>
                  <a:pt x="1939392" y="2090989"/>
                </a:lnTo>
                <a:lnTo>
                  <a:pt x="0" y="2090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noProof="0" dirty="0"/>
          </a:p>
        </p:txBody>
      </p:sp>
      <p:sp>
        <p:nvSpPr>
          <p:cNvPr id="9" name="Freeform 9"/>
          <p:cNvSpPr/>
          <p:nvPr/>
        </p:nvSpPr>
        <p:spPr>
          <a:xfrm rot="-16200000">
            <a:off x="5631816" y="4120677"/>
            <a:ext cx="1939392" cy="2090988"/>
          </a:xfrm>
          <a:custGeom>
            <a:avLst/>
            <a:gdLst/>
            <a:ahLst/>
            <a:cxnLst/>
            <a:rect l="l" t="t" r="r" b="b"/>
            <a:pathLst>
              <a:path w="1939392" h="2090988">
                <a:moveTo>
                  <a:pt x="1939391" y="2090989"/>
                </a:moveTo>
                <a:lnTo>
                  <a:pt x="0" y="2090989"/>
                </a:lnTo>
                <a:lnTo>
                  <a:pt x="0" y="0"/>
                </a:lnTo>
                <a:lnTo>
                  <a:pt x="1939391" y="0"/>
                </a:lnTo>
                <a:lnTo>
                  <a:pt x="1939391" y="209098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noProof="0" dirty="0"/>
          </a:p>
        </p:txBody>
      </p:sp>
      <p:sp>
        <p:nvSpPr>
          <p:cNvPr id="10" name="Freeform 10"/>
          <p:cNvSpPr/>
          <p:nvPr/>
        </p:nvSpPr>
        <p:spPr>
          <a:xfrm rot="-3831787">
            <a:off x="9458057" y="6329759"/>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ES" noProof="0" dirty="0"/>
          </a:p>
        </p:txBody>
      </p:sp>
      <p:sp>
        <p:nvSpPr>
          <p:cNvPr id="11" name="Freeform 11"/>
          <p:cNvSpPr/>
          <p:nvPr/>
        </p:nvSpPr>
        <p:spPr>
          <a:xfrm rot="7320587">
            <a:off x="6907230" y="1911596"/>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noProof="0" dirty="0"/>
          </a:p>
        </p:txBody>
      </p:sp>
      <p:sp>
        <p:nvSpPr>
          <p:cNvPr id="12" name="Freeform 12"/>
          <p:cNvSpPr/>
          <p:nvPr/>
        </p:nvSpPr>
        <p:spPr>
          <a:xfrm rot="4285020">
            <a:off x="6907230" y="6329759"/>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noProof="0" dirty="0"/>
          </a:p>
        </p:txBody>
      </p:sp>
      <p:sp>
        <p:nvSpPr>
          <p:cNvPr id="13" name="Freeform 13"/>
          <p:cNvSpPr/>
          <p:nvPr/>
        </p:nvSpPr>
        <p:spPr>
          <a:xfrm rot="-7075207">
            <a:off x="9458057" y="1911596"/>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ES" noProof="0" dirty="0"/>
          </a:p>
        </p:txBody>
      </p:sp>
      <p:sp>
        <p:nvSpPr>
          <p:cNvPr id="14" name="Freeform 14"/>
          <p:cNvSpPr/>
          <p:nvPr/>
        </p:nvSpPr>
        <p:spPr>
          <a:xfrm>
            <a:off x="7876925" y="6979832"/>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ES" noProof="0" dirty="0"/>
          </a:p>
        </p:txBody>
      </p:sp>
      <p:sp>
        <p:nvSpPr>
          <p:cNvPr id="15" name="Freeform 15"/>
          <p:cNvSpPr/>
          <p:nvPr/>
        </p:nvSpPr>
        <p:spPr>
          <a:xfrm>
            <a:off x="9931600" y="696768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ES" noProof="0" dirty="0"/>
          </a:p>
        </p:txBody>
      </p:sp>
      <p:sp>
        <p:nvSpPr>
          <p:cNvPr id="16" name="Freeform 16"/>
          <p:cNvSpPr/>
          <p:nvPr/>
        </p:nvSpPr>
        <p:spPr>
          <a:xfrm>
            <a:off x="6527430"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s-ES" noProof="0" dirty="0"/>
          </a:p>
        </p:txBody>
      </p:sp>
      <p:sp>
        <p:nvSpPr>
          <p:cNvPr id="17" name="Freeform 17"/>
          <p:cNvSpPr/>
          <p:nvPr/>
        </p:nvSpPr>
        <p:spPr>
          <a:xfrm>
            <a:off x="9880927" y="276561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ES" noProof="0" dirty="0"/>
          </a:p>
        </p:txBody>
      </p:sp>
      <p:sp>
        <p:nvSpPr>
          <p:cNvPr id="18" name="Freeform 18"/>
          <p:cNvSpPr/>
          <p:nvPr/>
        </p:nvSpPr>
        <p:spPr>
          <a:xfrm>
            <a:off x="11139074"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s-ES" noProof="0" dirty="0"/>
          </a:p>
        </p:txBody>
      </p:sp>
      <p:sp>
        <p:nvSpPr>
          <p:cNvPr id="19" name="TextBox 19"/>
          <p:cNvSpPr txBox="1"/>
          <p:nvPr/>
        </p:nvSpPr>
        <p:spPr>
          <a:xfrm>
            <a:off x="12322375" y="1995702"/>
            <a:ext cx="3683608" cy="257175"/>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Mayor influencia</a:t>
            </a:r>
          </a:p>
        </p:txBody>
      </p:sp>
      <p:sp>
        <p:nvSpPr>
          <p:cNvPr id="20" name="TextBox 20"/>
          <p:cNvSpPr txBox="1"/>
          <p:nvPr/>
        </p:nvSpPr>
        <p:spPr>
          <a:xfrm>
            <a:off x="12322375" y="2416706"/>
            <a:ext cx="3683608" cy="1111010"/>
          </a:xfrm>
          <a:prstGeom prst="rect">
            <a:avLst/>
          </a:prstGeom>
        </p:spPr>
        <p:txBody>
          <a:bodyPr lIns="0" tIns="0" rIns="0" bIns="0" rtlCol="0" anchor="t">
            <a:spAutoFit/>
          </a:bodyPr>
          <a:lstStyle/>
          <a:p>
            <a:pPr algn="l">
              <a:lnSpc>
                <a:spcPts val="2240"/>
              </a:lnSpc>
              <a:spcBef>
                <a:spcPct val="0"/>
              </a:spcBef>
            </a:pPr>
            <a:r>
              <a:rPr lang="es-ES" sz="1600" noProof="0" dirty="0">
                <a:solidFill>
                  <a:srgbClr val="0068A7"/>
                </a:solidFill>
                <a:latin typeface="Open Sans"/>
                <a:ea typeface="Open Sans"/>
                <a:cs typeface="Open Sans"/>
                <a:sym typeface="Open Sans"/>
              </a:rPr>
              <a:t>Una mayor implicación en la gobernanza, la elaboración de políticas y los programas de la OMS se traduce en una mayor influencia internacional</a:t>
            </a:r>
          </a:p>
        </p:txBody>
      </p:sp>
      <p:sp>
        <p:nvSpPr>
          <p:cNvPr id="21" name="TextBox 21"/>
          <p:cNvSpPr txBox="1"/>
          <p:nvPr/>
        </p:nvSpPr>
        <p:spPr>
          <a:xfrm>
            <a:off x="2484839" y="1995702"/>
            <a:ext cx="3496158" cy="257175"/>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Fortalecimiento de la defensa</a:t>
            </a:r>
          </a:p>
        </p:txBody>
      </p:sp>
      <p:sp>
        <p:nvSpPr>
          <p:cNvPr id="22" name="TextBox 22"/>
          <p:cNvSpPr txBox="1"/>
          <p:nvPr/>
        </p:nvSpPr>
        <p:spPr>
          <a:xfrm>
            <a:off x="2484839" y="2416706"/>
            <a:ext cx="3496158" cy="1675267"/>
          </a:xfrm>
          <a:prstGeom prst="rect">
            <a:avLst/>
          </a:prstGeom>
        </p:spPr>
        <p:txBody>
          <a:bodyPr lIns="0" tIns="0" rIns="0" bIns="0" rtlCol="0" anchor="t">
            <a:spAutoFit/>
          </a:bodyPr>
          <a:lstStyle/>
          <a:p>
            <a:pPr algn="r">
              <a:lnSpc>
                <a:spcPts val="2240"/>
              </a:lnSpc>
              <a:spcBef>
                <a:spcPct val="0"/>
              </a:spcBef>
            </a:pPr>
            <a:r>
              <a:rPr lang="es-ES" sz="1600" noProof="0" dirty="0">
                <a:solidFill>
                  <a:srgbClr val="0068A7"/>
                </a:solidFill>
                <a:latin typeface="Open Sans"/>
                <a:ea typeface="Open Sans"/>
                <a:cs typeface="Open Sans"/>
                <a:sym typeface="Open Sans"/>
              </a:rPr>
              <a:t>Una voz común tiene más peso que cinco voces distintas; la AMPS abarca cuestiones fundamentales relacionadas con el personal de la salud que son importantes para todos los miembros</a:t>
            </a:r>
          </a:p>
        </p:txBody>
      </p:sp>
      <p:sp>
        <p:nvSpPr>
          <p:cNvPr id="23" name="TextBox 23"/>
          <p:cNvSpPr txBox="1"/>
          <p:nvPr/>
        </p:nvSpPr>
        <p:spPr>
          <a:xfrm>
            <a:off x="12322375" y="7158814"/>
            <a:ext cx="3683608" cy="257175"/>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Uso eficaz de los recursos</a:t>
            </a:r>
          </a:p>
        </p:txBody>
      </p:sp>
      <p:sp>
        <p:nvSpPr>
          <p:cNvPr id="24" name="TextBox 24"/>
          <p:cNvSpPr txBox="1"/>
          <p:nvPr/>
        </p:nvSpPr>
        <p:spPr>
          <a:xfrm>
            <a:off x="12322375" y="7832155"/>
            <a:ext cx="3683608" cy="1111010"/>
          </a:xfrm>
          <a:prstGeom prst="rect">
            <a:avLst/>
          </a:prstGeom>
        </p:spPr>
        <p:txBody>
          <a:bodyPr lIns="0" tIns="0" rIns="0" bIns="0" rtlCol="0" anchor="t">
            <a:spAutoFit/>
          </a:bodyPr>
          <a:lstStyle/>
          <a:p>
            <a:pPr algn="l">
              <a:lnSpc>
                <a:spcPts val="2240"/>
              </a:lnSpc>
              <a:spcBef>
                <a:spcPct val="0"/>
              </a:spcBef>
            </a:pPr>
            <a:r>
              <a:rPr lang="es-ES" sz="1600" noProof="0" dirty="0">
                <a:solidFill>
                  <a:srgbClr val="0068A7"/>
                </a:solidFill>
                <a:latin typeface="Open Sans"/>
                <a:ea typeface="Open Sans"/>
                <a:cs typeface="Open Sans"/>
                <a:sym typeface="Open Sans"/>
              </a:rPr>
              <a:t>Las actividades son llevadas a cabo en gran parte por la secretaría de la AMPS, con el apoyo y la supervisión de los miembros</a:t>
            </a:r>
          </a:p>
        </p:txBody>
      </p:sp>
      <p:sp>
        <p:nvSpPr>
          <p:cNvPr id="25" name="TextBox 25"/>
          <p:cNvSpPr txBox="1"/>
          <p:nvPr/>
        </p:nvSpPr>
        <p:spPr>
          <a:xfrm>
            <a:off x="2647638" y="7158814"/>
            <a:ext cx="3333359" cy="257175"/>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Actividades adicionales</a:t>
            </a:r>
          </a:p>
        </p:txBody>
      </p:sp>
      <p:sp>
        <p:nvSpPr>
          <p:cNvPr id="26" name="TextBox 26"/>
          <p:cNvSpPr txBox="1"/>
          <p:nvPr/>
        </p:nvSpPr>
        <p:spPr>
          <a:xfrm>
            <a:off x="1676400" y="7579818"/>
            <a:ext cx="4304598" cy="1393138"/>
          </a:xfrm>
          <a:prstGeom prst="rect">
            <a:avLst/>
          </a:prstGeom>
        </p:spPr>
        <p:txBody>
          <a:bodyPr wrap="square" lIns="0" tIns="0" rIns="0" bIns="0" rtlCol="0" anchor="t">
            <a:spAutoFit/>
          </a:bodyPr>
          <a:lstStyle/>
          <a:p>
            <a:pPr algn="r">
              <a:lnSpc>
                <a:spcPts val="2240"/>
              </a:lnSpc>
              <a:spcBef>
                <a:spcPct val="0"/>
              </a:spcBef>
            </a:pPr>
            <a:r>
              <a:rPr lang="es-ES" sz="1600" noProof="0" dirty="0">
                <a:solidFill>
                  <a:srgbClr val="0068A7"/>
                </a:solidFill>
                <a:latin typeface="Open Sans"/>
                <a:ea typeface="Open Sans"/>
                <a:cs typeface="Open Sans"/>
                <a:sym typeface="Open Sans"/>
              </a:rPr>
              <a:t>Declaraciones ante los órganos rectores de la OMS, asistencia a reuniones internacionales, declaraciones políticas, webinarios, comunicaciones a las que los miembros no tendrían acceso de otro modo</a:t>
            </a:r>
          </a:p>
        </p:txBody>
      </p:sp>
      <p:sp>
        <p:nvSpPr>
          <p:cNvPr id="27" name="TextBox 27"/>
          <p:cNvSpPr txBox="1"/>
          <p:nvPr/>
        </p:nvSpPr>
        <p:spPr>
          <a:xfrm>
            <a:off x="13282061" y="4690240"/>
            <a:ext cx="3483466" cy="257175"/>
          </a:xfrm>
          <a:prstGeom prst="rect">
            <a:avLst/>
          </a:prstGeom>
        </p:spPr>
        <p:txBody>
          <a:bodyPr lIns="0" tIns="0" rIns="0" bIns="0" rtlCol="0" anchor="t">
            <a:spAutoFit/>
          </a:bodyPr>
          <a:lstStyle/>
          <a:p>
            <a:pPr algn="l">
              <a:lnSpc>
                <a:spcPts val="2160"/>
              </a:lnSpc>
            </a:pPr>
            <a:r>
              <a:rPr lang="es-ES" sz="1800" b="1" noProof="0" dirty="0">
                <a:solidFill>
                  <a:srgbClr val="0068A7"/>
                </a:solidFill>
                <a:latin typeface="Open Sans Bold"/>
                <a:ea typeface="Open Sans Bold"/>
                <a:cs typeface="Open Sans Bold"/>
                <a:sym typeface="Open Sans Bold"/>
              </a:rPr>
              <a:t>Colaboración demostrable</a:t>
            </a:r>
          </a:p>
        </p:txBody>
      </p:sp>
      <p:sp>
        <p:nvSpPr>
          <p:cNvPr id="28" name="TextBox 28"/>
          <p:cNvSpPr txBox="1"/>
          <p:nvPr/>
        </p:nvSpPr>
        <p:spPr>
          <a:xfrm>
            <a:off x="13282061" y="5111244"/>
            <a:ext cx="3483466" cy="816609"/>
          </a:xfrm>
          <a:prstGeom prst="rect">
            <a:avLst/>
          </a:prstGeom>
        </p:spPr>
        <p:txBody>
          <a:bodyPr lIns="0" tIns="0" rIns="0" bIns="0" rtlCol="0" anchor="t">
            <a:spAutoFit/>
          </a:bodyPr>
          <a:lstStyle/>
          <a:p>
            <a:pPr algn="l">
              <a:lnSpc>
                <a:spcPts val="2240"/>
              </a:lnSpc>
              <a:spcBef>
                <a:spcPct val="0"/>
              </a:spcBef>
            </a:pPr>
            <a:r>
              <a:rPr lang="es-ES" sz="1600" noProof="0" dirty="0">
                <a:solidFill>
                  <a:srgbClr val="0068A7"/>
                </a:solidFill>
                <a:latin typeface="Open Sans"/>
                <a:ea typeface="Open Sans"/>
                <a:cs typeface="Open Sans"/>
                <a:sym typeface="Open Sans"/>
              </a:rPr>
              <a:t>Demuestra que los miembros «predican con el ejemplo» en materia de colaboración interprofesional</a:t>
            </a:r>
          </a:p>
        </p:txBody>
      </p:sp>
      <p:sp>
        <p:nvSpPr>
          <p:cNvPr id="29" name="TextBox 29"/>
          <p:cNvSpPr txBox="1"/>
          <p:nvPr/>
        </p:nvSpPr>
        <p:spPr>
          <a:xfrm>
            <a:off x="1522473" y="4690240"/>
            <a:ext cx="3500144" cy="257175"/>
          </a:xfrm>
          <a:prstGeom prst="rect">
            <a:avLst/>
          </a:prstGeom>
        </p:spPr>
        <p:txBody>
          <a:bodyPr lIns="0" tIns="0" rIns="0" bIns="0" rtlCol="0" anchor="t">
            <a:spAutoFit/>
          </a:bodyPr>
          <a:lstStyle/>
          <a:p>
            <a:pPr algn="r">
              <a:lnSpc>
                <a:spcPts val="2160"/>
              </a:lnSpc>
            </a:pPr>
            <a:r>
              <a:rPr lang="es-ES" sz="1800" b="1" noProof="0" dirty="0">
                <a:solidFill>
                  <a:srgbClr val="0068A7"/>
                </a:solidFill>
                <a:latin typeface="Open Sans Bold"/>
                <a:ea typeface="Open Sans Bold"/>
                <a:cs typeface="Open Sans Bold"/>
                <a:sym typeface="Open Sans Bold"/>
              </a:rPr>
              <a:t>Mayor visibilidad</a:t>
            </a:r>
          </a:p>
        </p:txBody>
      </p:sp>
      <p:sp>
        <p:nvSpPr>
          <p:cNvPr id="30" name="TextBox 30"/>
          <p:cNvSpPr txBox="1"/>
          <p:nvPr/>
        </p:nvSpPr>
        <p:spPr>
          <a:xfrm>
            <a:off x="1522473" y="5111244"/>
            <a:ext cx="3500144" cy="816609"/>
          </a:xfrm>
          <a:prstGeom prst="rect">
            <a:avLst/>
          </a:prstGeom>
        </p:spPr>
        <p:txBody>
          <a:bodyPr lIns="0" tIns="0" rIns="0" bIns="0" rtlCol="0" anchor="t">
            <a:spAutoFit/>
          </a:bodyPr>
          <a:lstStyle/>
          <a:p>
            <a:pPr algn="r">
              <a:lnSpc>
                <a:spcPts val="2240"/>
              </a:lnSpc>
              <a:spcBef>
                <a:spcPct val="0"/>
              </a:spcBef>
            </a:pPr>
            <a:r>
              <a:rPr lang="es-ES" sz="1600" noProof="0" dirty="0">
                <a:solidFill>
                  <a:srgbClr val="0068A7"/>
                </a:solidFill>
                <a:latin typeface="Open Sans"/>
                <a:ea typeface="Open Sans"/>
                <a:cs typeface="Open Sans"/>
                <a:sym typeface="Open Sans"/>
              </a:rPr>
              <a:t>Contacto con socios y partes interesadas adicionales; uso sistemático de los logotipos de los miembros</a:t>
            </a:r>
          </a:p>
        </p:txBody>
      </p:sp>
      <p:sp>
        <p:nvSpPr>
          <p:cNvPr id="31" name="Freeform 31"/>
          <p:cNvSpPr/>
          <p:nvPr/>
        </p:nvSpPr>
        <p:spPr>
          <a:xfrm>
            <a:off x="7774907" y="278466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s-ES" noProof="0" dirty="0"/>
          </a:p>
        </p:txBody>
      </p:sp>
      <p:sp>
        <p:nvSpPr>
          <p:cNvPr id="32" name="Freeform 32"/>
          <p:cNvSpPr/>
          <p:nvPr/>
        </p:nvSpPr>
        <p:spPr>
          <a:xfrm>
            <a:off x="8051132" y="4793596"/>
            <a:ext cx="2467983" cy="625222"/>
          </a:xfrm>
          <a:custGeom>
            <a:avLst/>
            <a:gdLst/>
            <a:ahLst/>
            <a:cxnLst/>
            <a:rect l="l" t="t" r="r" b="b"/>
            <a:pathLst>
              <a:path w="2467983" h="625222">
                <a:moveTo>
                  <a:pt x="0" y="0"/>
                </a:moveTo>
                <a:lnTo>
                  <a:pt x="2467983" y="0"/>
                </a:lnTo>
                <a:lnTo>
                  <a:pt x="2467983" y="625223"/>
                </a:lnTo>
                <a:lnTo>
                  <a:pt x="0" y="625223"/>
                </a:lnTo>
                <a:lnTo>
                  <a:pt x="0" y="0"/>
                </a:lnTo>
                <a:close/>
              </a:path>
            </a:pathLst>
          </a:custGeom>
          <a:blipFill>
            <a:blip r:embed="rId26"/>
            <a:stretch>
              <a:fillRect/>
            </a:stretch>
          </a:blipFill>
        </p:spPr>
        <p:txBody>
          <a:bodyPr/>
          <a:lstStyle/>
          <a:p>
            <a:endParaRPr lang="es-ES"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6" ma:contentTypeDescription="Create a new document." ma:contentTypeScope="" ma:versionID="307f903479837ddde5c3547f019678e0">
  <xsd:schema xmlns:xsd="http://www.w3.org/2001/XMLSchema" xmlns:xs="http://www.w3.org/2001/XMLSchema" xmlns:p="http://schemas.microsoft.com/office/2006/metadata/properties" xmlns:ns2="15d28de7-f615-4caf-8115-a02e0f847ba9" xmlns:ns3="ea6d6c14-2098-45d8-aea5-7e85ef90cc5e" targetNamespace="http://schemas.microsoft.com/office/2006/metadata/properties" ma:root="true" ma:fieldsID="5673015586a7efb462fa02f19a46b504" ns2:_="" ns3:_="">
    <xsd:import namespace="15d28de7-f615-4caf-8115-a02e0f847ba9"/>
    <xsd:import namespace="ea6d6c14-2098-45d8-aea5-7e85ef90cc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18d62f0-4678-4533-b081-52c801a553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6d6c14-2098-45d8-aea5-7e85ef90cc5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908dc74-8f74-41e7-9b16-23f62cd130cb}" ma:internalName="TaxCatchAll" ma:showField="CatchAllData" ma:web="ea6d6c14-2098-45d8-aea5-7e85ef90c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6d6c14-2098-45d8-aea5-7e85ef90cc5e" xsi:nil="true"/>
    <lcf76f155ced4ddcb4097134ff3c332f xmlns="15d28de7-f615-4caf-8115-a02e0f847b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B353E9-C573-4520-8C5F-B21EF6C941ED}">
  <ds:schemaRefs>
    <ds:schemaRef ds:uri="http://schemas.microsoft.com/sharepoint/v3/contenttype/forms"/>
  </ds:schemaRefs>
</ds:datastoreItem>
</file>

<file path=customXml/itemProps2.xml><?xml version="1.0" encoding="utf-8"?>
<ds:datastoreItem xmlns:ds="http://schemas.openxmlformats.org/officeDocument/2006/customXml" ds:itemID="{F53C53DD-E12D-4448-8CC5-B671B638B013}"/>
</file>

<file path=customXml/itemProps3.xml><?xml version="1.0" encoding="utf-8"?>
<ds:datastoreItem xmlns:ds="http://schemas.openxmlformats.org/officeDocument/2006/customXml" ds:itemID="{DA1FE0D9-541F-4B61-8E68-DDD33133DF72}">
  <ds:schemaRefs>
    <ds:schemaRef ds:uri="http://schemas.microsoft.com/office/2006/metadata/properties"/>
    <ds:schemaRef ds:uri="http://schemas.microsoft.com/office/infopath/2007/PartnerControls"/>
    <ds:schemaRef ds:uri="ea6d6c14-2098-45d8-aea5-7e85ef90cc5e"/>
    <ds:schemaRef ds:uri="15d28de7-f615-4caf-8115-a02e0f847ba9"/>
  </ds:schemaRefs>
</ds:datastoreItem>
</file>

<file path=docProps/app.xml><?xml version="1.0" encoding="utf-8"?>
<Properties xmlns="http://schemas.openxmlformats.org/officeDocument/2006/extended-properties" xmlns:vt="http://schemas.openxmlformats.org/officeDocument/2006/docPropsVTypes">
  <TotalTime>0</TotalTime>
  <Words>2530</Words>
  <Application>Microsoft Office PowerPoint</Application>
  <PresentationFormat>Custom</PresentationFormat>
  <Paragraphs>189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Open Sans</vt:lpstr>
      <vt:lpstr>Montserrat Semi-Bold</vt:lpstr>
      <vt:lpstr>Calibri</vt:lpstr>
      <vt:lpstr>Open Sans Bold</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WHPA Extended Impact Presentation Oct 2025</dc:title>
  <dc:creator>Pilar Millan Gomez</dc:creator>
  <cp:keywords>docId:5BF8DEC9A9D353DEE8B82D8333E6A099</cp:keywords>
  <cp:lastModifiedBy>Pilar MILLAN GOMEZ</cp:lastModifiedBy>
  <cp:revision>15</cp:revision>
  <dcterms:created xsi:type="dcterms:W3CDTF">2006-08-16T00:00:00Z</dcterms:created>
  <dcterms:modified xsi:type="dcterms:W3CDTF">2026-01-20T14:53:06Z</dcterms:modified>
  <dc:identifier>DAG1MOx4MK0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y fmtid="{D5CDD505-2E9C-101B-9397-08002B2CF9AE}" pid="3" name="MediaServiceImageTags">
    <vt:lpwstr/>
  </property>
</Properties>
</file>